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290" r:id="rId2"/>
    <p:sldId id="2433" r:id="rId3"/>
    <p:sldId id="2436" r:id="rId4"/>
    <p:sldId id="2438" r:id="rId5"/>
    <p:sldId id="2441" r:id="rId6"/>
    <p:sldId id="2443" r:id="rId7"/>
    <p:sldId id="2444" r:id="rId8"/>
    <p:sldId id="2445" r:id="rId9"/>
    <p:sldId id="2447" r:id="rId10"/>
    <p:sldId id="2221" r:id="rId11"/>
    <p:sldId id="2222" r:id="rId12"/>
    <p:sldId id="2314" r:id="rId13"/>
    <p:sldId id="2300" r:id="rId14"/>
    <p:sldId id="2448" r:id="rId15"/>
    <p:sldId id="2214" r:id="rId16"/>
    <p:sldId id="2301" r:id="rId17"/>
    <p:sldId id="2449" r:id="rId18"/>
    <p:sldId id="2407" r:id="rId19"/>
    <p:sldId id="2408" r:id="rId20"/>
    <p:sldId id="2331" r:id="rId21"/>
    <p:sldId id="2352" r:id="rId22"/>
    <p:sldId id="2450" r:id="rId23"/>
    <p:sldId id="2452" r:id="rId24"/>
    <p:sldId id="2171" r:id="rId25"/>
  </p:sldIdLst>
  <p:sldSz cx="12190413" cy="6859588"/>
  <p:notesSz cx="6858000" cy="9144000"/>
  <p:custDataLst>
    <p:tags r:id="rId28"/>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96318" autoAdjust="0"/>
  </p:normalViewPr>
  <p:slideViewPr>
    <p:cSldViewPr showGuides="1">
      <p:cViewPr>
        <p:scale>
          <a:sx n="100" d="100"/>
          <a:sy n="100" d="100"/>
        </p:scale>
        <p:origin x="462" y="366"/>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2024/9/10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2024/9/10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1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274196" y="2047240"/>
            <a:ext cx="4917600" cy="2764800"/>
          </a:xfrm>
          <a:prstGeom prst="rect">
            <a:avLst/>
          </a:prstGeom>
        </p:spPr>
      </p:pic>
      <p:sp>
        <p:nvSpPr>
          <p:cNvPr id="13" name="矩形 12"/>
          <p:cNvSpPr/>
          <p:nvPr/>
        </p:nvSpPr>
        <p:spPr>
          <a:xfrm flipV="1">
            <a:off x="7273721" y="204724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20" name="文本框 19"/>
          <p:cNvSpPr txBox="1"/>
          <p:nvPr/>
        </p:nvSpPr>
        <p:spPr>
          <a:xfrm>
            <a:off x="1270635" y="3506470"/>
            <a:ext cx="3380105" cy="398780"/>
          </a:xfrm>
          <a:prstGeom prst="rect">
            <a:avLst/>
          </a:prstGeom>
          <a:noFill/>
        </p:spPr>
        <p:txBody>
          <a:bodyPr wrap="square" rtlCol="0">
            <a:spAutoFit/>
          </a:bodyPr>
          <a:lstStyle/>
          <a:p>
            <a:r>
              <a:rPr lang="en-US" altLang="zh-CN" sz="2000" smtClean="0">
                <a:solidFill>
                  <a:schemeClr val="bg1"/>
                </a:solidFill>
              </a:rPr>
              <a:t>DIQIZHANG</a:t>
            </a:r>
            <a:endParaRPr lang="en-US" altLang="zh-CN" sz="2000" dirty="0" smtClean="0">
              <a:solidFill>
                <a:schemeClr val="bg1"/>
              </a:solidFill>
            </a:endParaRPr>
          </a:p>
        </p:txBody>
      </p:sp>
      <p:sp>
        <p:nvSpPr>
          <p:cNvPr id="11" name="文本框 10"/>
          <p:cNvSpPr txBox="1"/>
          <p:nvPr/>
        </p:nvSpPr>
        <p:spPr>
          <a:xfrm>
            <a:off x="1270799" y="4010790"/>
            <a:ext cx="1440160" cy="461665"/>
          </a:xfrm>
          <a:prstGeom prst="rect">
            <a:avLst/>
          </a:prstGeom>
          <a:noFill/>
        </p:spPr>
        <p:txBody>
          <a:bodyPr wrap="square" rtlCol="0">
            <a:spAutoFit/>
          </a:bodyPr>
          <a:lstStyle/>
          <a:p>
            <a:r>
              <a:rPr lang="zh-CN" altLang="zh-CN" smtClean="0">
                <a:solidFill>
                  <a:schemeClr val="bg1"/>
                </a:solidFill>
              </a:rPr>
              <a:t>第</a:t>
            </a:r>
            <a:r>
              <a:rPr lang="zh-CN" altLang="en-US" smtClean="0">
                <a:solidFill>
                  <a:schemeClr val="bg1"/>
                </a:solidFill>
              </a:rPr>
              <a:t>七</a:t>
            </a:r>
            <a:r>
              <a:rPr lang="zh-CN" altLang="zh-CN" smtClean="0">
                <a:solidFill>
                  <a:schemeClr val="bg1"/>
                </a:solidFill>
              </a:rPr>
              <a:t>章</a:t>
            </a:r>
            <a:endParaRPr lang="zh-CN" altLang="zh-CN" dirty="0">
              <a:solidFill>
                <a:schemeClr val="bg1"/>
              </a:solidFill>
            </a:endParaRPr>
          </a:p>
        </p:txBody>
      </p:sp>
      <p:sp>
        <p:nvSpPr>
          <p:cNvPr id="3" name="矩形 2"/>
          <p:cNvSpPr/>
          <p:nvPr/>
        </p:nvSpPr>
        <p:spPr>
          <a:xfrm>
            <a:off x="1198880" y="2566670"/>
            <a:ext cx="4536286" cy="855345"/>
          </a:xfrm>
          <a:prstGeom prst="rect">
            <a:avLst/>
          </a:prstGeom>
        </p:spPr>
        <p:txBody>
          <a:bodyPr wrap="square">
            <a:noAutofit/>
          </a:bodyPr>
          <a:lstStyle/>
          <a:p>
            <a:pPr>
              <a:lnSpc>
                <a:spcPct val="90000"/>
              </a:lnSpc>
            </a:pPr>
            <a:r>
              <a:rPr lang="zh-CN" altLang="en-US" sz="5400" b="1" kern="100">
                <a:solidFill>
                  <a:schemeClr val="bg1"/>
                </a:solidFill>
                <a:latin typeface="+mj-ea"/>
                <a:ea typeface="+mj-ea"/>
                <a:cs typeface="华文黑体" panose="02010600040101010101" pitchFamily="2" charset="-122"/>
              </a:rPr>
              <a:t>章末素养提升</a:t>
            </a:r>
            <a:endParaRPr lang="zh-CN" altLang="zh-CN" sz="5400" b="1" kern="100" dirty="0">
              <a:solidFill>
                <a:schemeClr val="bg1"/>
              </a:solidFill>
              <a:latin typeface="+mj-ea"/>
              <a:ea typeface="+mj-ea"/>
              <a:cs typeface="华文黑体"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00232"/>
            <a:ext cx="11412000" cy="5193858"/>
          </a:xfrm>
          <a:prstGeom prst="rect">
            <a:avLst/>
          </a:prstGeom>
        </p:spPr>
        <p:txBody>
          <a:bodyPr>
            <a:spAutoFit/>
          </a:bodyPr>
          <a:lstStyle/>
          <a:p>
            <a:pPr>
              <a:lnSpc>
                <a:spcPct val="150000"/>
              </a:lnSpc>
              <a:spcAft>
                <a:spcPts val="0"/>
              </a:spcAft>
              <a:tabLst>
                <a:tab pos="2340610" algn="l"/>
              </a:tabLst>
            </a:pP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2022·</a:t>
            </a: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全国乙卷</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月，中国航天员翟志刚、王亚平、叶光富在离地球表面约</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400 km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天宫二号</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空间站上通过天地连线，为同学们上了一堂精彩的科学课。通过直播画面可以看到，在近地圆轨道上飞行的</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天宫二号</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中，航天员可以自由地漂浮，这表明他们</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所受地球引力的大小近似为零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所受地球引力与飞船对其作用力两者的合力近似为零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所受地球引力的大小与其随飞船运动所需向心力的大小近似相等</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在地球表面上所受引力的大小小于其随飞船运动所需向心力的大小</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10806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7" name="矩形 6"/>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8" name="流程图: 离页连接符 7"/>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87291" y="88737"/>
            <a:ext cx="964701"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提能</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1455997" y="97446"/>
            <a:ext cx="1614873"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综合训练</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TextBox 14"/>
          <p:cNvSpPr txBox="1"/>
          <p:nvPr/>
        </p:nvSpPr>
        <p:spPr>
          <a:xfrm>
            <a:off x="243508" y="477380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981522"/>
            <a:ext cx="11250000" cy="3744416"/>
            <a:chOff x="471000" y="934424"/>
            <a:chExt cx="11250000" cy="3744416"/>
          </a:xfrm>
        </p:grpSpPr>
        <p:sp>
          <p:nvSpPr>
            <p:cNvPr id="11" name="圆角矩形 10"/>
            <p:cNvSpPr/>
            <p:nvPr/>
          </p:nvSpPr>
          <p:spPr>
            <a:xfrm>
              <a:off x="471000" y="1094414"/>
              <a:ext cx="11250000" cy="3584426"/>
            </a:xfrm>
            <a:prstGeom prst="roundRect">
              <a:avLst>
                <a:gd name="adj" fmla="val 386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96226" y="1250504"/>
                <a:ext cx="10797961" cy="3409075"/>
              </a:xfrm>
              <a:prstGeom prst="rect">
                <a:avLst/>
              </a:prstGeom>
            </p:spPr>
            <p:txBody>
              <a:bodyPr wrap="square">
                <a:spAutoFit/>
              </a:bodyPr>
              <a:lstStyle/>
              <a:p>
                <a:pPr>
                  <a:lnSpc>
                    <a:spcPct val="15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航天员在空间站中所受的地球引力完全提供做圆周运动的向心力，飞船对其作用力等于零，故</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ts val="0"/>
                  </a:spcAft>
                  <a:tabLst>
                    <a:tab pos="2340610" algn="l"/>
                  </a:tabLst>
                </a:pP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根据</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可知，他们在地球表面上所受引力的大小大于在</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飞船</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中</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所</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受的万有引力大小，因此在地球表面所受引力大小大于其随飞船运动所需向心力的大小，故</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96226" y="1250504"/>
                <a:ext cx="10797961" cy="3409075"/>
              </a:xfrm>
              <a:prstGeom prst="rect">
                <a:avLst/>
              </a:prstGeom>
              <a:blipFill rotWithShape="0">
                <a:blip r:embed="rId3"/>
                <a:stretch>
                  <a:fillRect l="-1129" b="-196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9135"/>
            <a:ext cx="11412000" cy="6669646"/>
          </a:xfrm>
          <a:prstGeom prst="rect">
            <a:avLst/>
          </a:prstGeom>
        </p:spPr>
        <p:txBody>
          <a:bodyPr>
            <a:spAutoFit/>
          </a:bodyPr>
          <a:lstStyle/>
          <a:p>
            <a:pPr>
              <a:lnSpc>
                <a:spcPct val="140000"/>
              </a:lnSpc>
              <a:spcAft>
                <a:spcPts val="0"/>
              </a:spcAft>
              <a:tabLst>
                <a:tab pos="2340610" algn="l"/>
              </a:tabLst>
            </a:pPr>
            <a:r>
              <a:rPr lang="zh-CN" altLang="zh-CN" sz="27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广州市高一期末</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作为国家战略性时空基础设施，北斗卫星导航系统正为交通、金融、通信、能源、电力等国民经济命脉提供准确的时间和位置信息。</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17</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49</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分，中国在西昌卫星发射中心用长征三号乙运载火箭，成功发射第五十六颗北斗导航卫星。如图是北斗导航系统中部分卫星的轨道示意图，已知</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三颗卫星均做匀速圆周运动，虚线圆是</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卫星轨道的包围圆，其中</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是地球同步卫星中的静止卫星，则这三</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颗</a:t>
            </a: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卫星</a:t>
            </a:r>
            <a:endParaRPr lang="en-US" altLang="zh-CN" sz="1050" smtClean="0">
              <a:latin typeface="Calibri" panose="020F0502020204030204" pitchFamily="34"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也可能相对地面静止</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的角速度大于卫星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的角速度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的线速度小于卫星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的线速度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4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地球对卫星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的引力一定等于地球对卫星</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引力</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255041"/>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sp>
        <p:nvSpPr>
          <p:cNvPr id="16" name="TextBox 14"/>
          <p:cNvSpPr txBox="1"/>
          <p:nvPr/>
        </p:nvSpPr>
        <p:spPr>
          <a:xfrm>
            <a:off x="233983" y="5440685"/>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9" name="image202.jpeg"/>
          <p:cNvPicPr/>
          <p:nvPr/>
        </p:nvPicPr>
        <p:blipFill>
          <a:blip r:embed="rId2">
            <a:clrChange>
              <a:clrFrom>
                <a:srgbClr val="FFFFFF"/>
              </a:clrFrom>
              <a:clrTo>
                <a:srgbClr val="FFFFFF">
                  <a:alpha val="0"/>
                </a:srgbClr>
              </a:clrTo>
            </a:clrChange>
          </a:blip>
          <a:stretch>
            <a:fillRect/>
          </a:stretch>
        </p:blipFill>
        <p:spPr>
          <a:xfrm>
            <a:off x="9047534" y="3789834"/>
            <a:ext cx="2088118" cy="2088118"/>
          </a:xfrm>
          <a:prstGeom prst="rect">
            <a:avLst/>
          </a:prstGeom>
        </p:spPr>
      </p:pic>
    </p:spTree>
    <p:extLst>
      <p:ext uri="{BB962C8B-B14F-4D97-AF65-F5344CB8AC3E}">
        <p14:creationId xmlns:p14="http://schemas.microsoft.com/office/powerpoint/2010/main" val="40194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333450"/>
            <a:ext cx="11250000" cy="6065738"/>
            <a:chOff x="471000" y="934424"/>
            <a:chExt cx="11250000" cy="6065738"/>
          </a:xfrm>
        </p:grpSpPr>
        <p:sp>
          <p:nvSpPr>
            <p:cNvPr id="11" name="圆角矩形 10"/>
            <p:cNvSpPr/>
            <p:nvPr/>
          </p:nvSpPr>
          <p:spPr>
            <a:xfrm>
              <a:off x="471000" y="1094413"/>
              <a:ext cx="11250000" cy="5905749"/>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96226" y="549474"/>
                <a:ext cx="10797961" cy="5899436"/>
              </a:xfrm>
              <a:prstGeom prst="rect">
                <a:avLst/>
              </a:prstGeom>
            </p:spPr>
            <p:txBody>
              <a:bodyPr wrap="square">
                <a:spAutoFit/>
              </a:bodyPr>
              <a:lstStyle/>
              <a:p>
                <a:pPr>
                  <a:lnSpc>
                    <a:spcPct val="11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据</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mrω</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𝐺𝑀</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den>
                        </m:f>
                      </m:e>
                    </m:rad>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的轨道半径</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大于</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卫星</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340610" algn="l"/>
                  </a:tabLst>
                </a:pPr>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的轨道半径，则卫星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的角速度小于卫星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角速度</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卫星两者的绕行方向不一致，</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相对地球静止，所以</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相对地球运动，故</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ts val="0"/>
                  </a:spcAft>
                  <a:tabLst>
                    <a:tab pos="2340610" algn="l"/>
                  </a:tabLst>
                </a:pP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根据万有引力提供向心力得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𝐺𝑀</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e>
                    </m:rad>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轨道</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半</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径</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大于卫星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的轨道半径，则卫星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的线速度小于卫星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的线速度，故</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96226" y="549474"/>
                <a:ext cx="10797961" cy="5899436"/>
              </a:xfrm>
              <a:prstGeom prst="rect">
                <a:avLst/>
              </a:prstGeom>
              <a:blipFill rotWithShape="0">
                <a:blip r:embed="rId3"/>
                <a:stretch>
                  <a:fillRect l="-1129" r="-621" b="-620"/>
                </a:stretch>
              </a:blipFill>
            </p:spPr>
            <p:txBody>
              <a:bodyPr/>
              <a:lstStyle/>
              <a:p>
                <a:r>
                  <a:rPr lang="zh-CN" altLang="en-US">
                    <a:noFill/>
                  </a:rPr>
                  <a:t> </a:t>
                </a:r>
              </a:p>
            </p:txBody>
          </p:sp>
        </mc:Fallback>
      </mc:AlternateContent>
      <p:pic>
        <p:nvPicPr>
          <p:cNvPr id="9" name="image202.jpeg"/>
          <p:cNvPicPr/>
          <p:nvPr/>
        </p:nvPicPr>
        <p:blipFill>
          <a:blip r:embed="rId4">
            <a:clrChange>
              <a:clrFrom>
                <a:srgbClr val="FFFFFF"/>
              </a:clrFrom>
              <a:clrTo>
                <a:srgbClr val="FFFFFF">
                  <a:alpha val="0"/>
                </a:srgbClr>
              </a:clrTo>
            </a:clrChange>
          </a:blip>
          <a:stretch>
            <a:fillRect/>
          </a:stretch>
        </p:blipFill>
        <p:spPr>
          <a:xfrm>
            <a:off x="9406069" y="693604"/>
            <a:ext cx="2088118" cy="2088118"/>
          </a:xfrm>
          <a:prstGeom prst="rect">
            <a:avLst/>
          </a:prstGeom>
        </p:spPr>
      </p:pic>
    </p:spTree>
    <p:extLst>
      <p:ext uri="{BB962C8B-B14F-4D97-AF65-F5344CB8AC3E}">
        <p14:creationId xmlns:p14="http://schemas.microsoft.com/office/powerpoint/2010/main" val="28517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blinds(horizontal)">
                                      <p:cBhvr>
                                        <p:cTn id="25" dur="500"/>
                                        <p:tgtEl>
                                          <p:spTgt spid="1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197546"/>
            <a:ext cx="11250000" cy="2520280"/>
            <a:chOff x="471000" y="934424"/>
            <a:chExt cx="11250000" cy="2520280"/>
          </a:xfrm>
        </p:grpSpPr>
        <p:sp>
          <p:nvSpPr>
            <p:cNvPr id="11" name="圆角矩形 10"/>
            <p:cNvSpPr/>
            <p:nvPr/>
          </p:nvSpPr>
          <p:spPr>
            <a:xfrm>
              <a:off x="471000" y="1094413"/>
              <a:ext cx="11250000" cy="2360291"/>
            </a:xfrm>
            <a:prstGeom prst="roundRect">
              <a:avLst>
                <a:gd name="adj" fmla="val 5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96227" y="1540743"/>
            <a:ext cx="8483824" cy="1384995"/>
          </a:xfrm>
          <a:prstGeom prst="rect">
            <a:avLst/>
          </a:prstGeom>
        </p:spPr>
        <p:txBody>
          <a:bodyPr wrap="square">
            <a:spAutoFit/>
          </a:bodyPr>
          <a:lstStyle/>
          <a:p>
            <a:pPr>
              <a:lnSpc>
                <a:spcPct val="15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质量大小未知，无法比较地球对卫星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和地球对卫星</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的引力大小，故</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9" name="image202.jpeg"/>
          <p:cNvPicPr/>
          <p:nvPr/>
        </p:nvPicPr>
        <p:blipFill>
          <a:blip r:embed="rId3">
            <a:clrChange>
              <a:clrFrom>
                <a:srgbClr val="FFFFFF"/>
              </a:clrFrom>
              <a:clrTo>
                <a:srgbClr val="FFFFFF">
                  <a:alpha val="0"/>
                </a:srgbClr>
              </a:clrTo>
            </a:clrChange>
          </a:blip>
          <a:stretch>
            <a:fillRect/>
          </a:stretch>
        </p:blipFill>
        <p:spPr>
          <a:xfrm>
            <a:off x="9406069" y="1485578"/>
            <a:ext cx="2088118" cy="2088118"/>
          </a:xfrm>
          <a:prstGeom prst="rect">
            <a:avLst/>
          </a:prstGeom>
        </p:spPr>
      </p:pic>
    </p:spTree>
    <p:extLst>
      <p:ext uri="{BB962C8B-B14F-4D97-AF65-F5344CB8AC3E}">
        <p14:creationId xmlns:p14="http://schemas.microsoft.com/office/powerpoint/2010/main" val="14329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80726"/>
            <a:ext cx="11412000" cy="3901196"/>
          </a:xfrm>
          <a:prstGeom prst="rect">
            <a:avLst/>
          </a:prstGeom>
        </p:spPr>
        <p:txBody>
          <a:bodyPr>
            <a:spAutoFit/>
          </a:bodyPr>
          <a:lstStyle/>
          <a:p>
            <a:pPr>
              <a:lnSpc>
                <a:spcPct val="150000"/>
              </a:lnSpc>
              <a:spcAft>
                <a:spcPts val="0"/>
              </a:spcAft>
              <a:tabLst>
                <a:tab pos="2340610" algn="l"/>
              </a:tabLst>
            </a:pP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南通市高一期中</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金星半径是地球半径的</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95%</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、质量为地球质量的</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，已知地球表面重力加速度为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，地球半径为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，据此可求出</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金星的密度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金星公转的周期</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金星的第一宇宙速度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金星公转的向心加速度</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876632"/>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schemeClr val="bg1"/>
                </a:solidFill>
              </a:endParaRPr>
            </a:p>
          </p:txBody>
        </p:sp>
      </p:grpSp>
      <p:sp>
        <p:nvSpPr>
          <p:cNvPr id="9" name="TextBox 14"/>
          <p:cNvSpPr txBox="1"/>
          <p:nvPr/>
        </p:nvSpPr>
        <p:spPr>
          <a:xfrm>
            <a:off x="243915" y="326541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204292"/>
            <a:ext cx="11250000" cy="6336703"/>
            <a:chOff x="471000" y="934424"/>
            <a:chExt cx="11250000" cy="6336703"/>
          </a:xfrm>
        </p:grpSpPr>
        <p:sp>
          <p:nvSpPr>
            <p:cNvPr id="11" name="圆角矩形 10"/>
            <p:cNvSpPr/>
            <p:nvPr/>
          </p:nvSpPr>
          <p:spPr>
            <a:xfrm>
              <a:off x="471000" y="1094412"/>
              <a:ext cx="11250000" cy="6176715"/>
            </a:xfrm>
            <a:prstGeom prst="roundRect">
              <a:avLst>
                <a:gd name="adj" fmla="val 223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96226" y="413594"/>
                <a:ext cx="10797961" cy="6014532"/>
              </a:xfrm>
              <a:prstGeom prst="rect">
                <a:avLst/>
              </a:prstGeom>
            </p:spPr>
            <p:txBody>
              <a:bodyPr wrap="square">
                <a:spAutoFit/>
              </a:bodyPr>
              <a:lstStyle/>
              <a:p>
                <a:pPr>
                  <a:lnSpc>
                    <a:spcPct val="15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由地球表面的物体重力等于地球对该物体的引力，设地球半径为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1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可</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得</a:t>
                </a:r>
                <a:r>
                  <a:rPr lang="en-US" altLang="zh-CN" sz="2800" i="1">
                    <a:effectLst/>
                    <a:latin typeface="方正楷体_GBK" panose="03000509000000000000" pitchFamily="65" charset="-122"/>
                    <a:ea typeface="宋体" panose="02010600030101010101" pitchFamily="2"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地</m:t>
                            </m:r>
                          </m:sub>
                        </m:sSub>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楷体_GBK"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mg</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地</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𝑔</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𝐺</m:t>
                        </m:r>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，则有</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金</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𝑔</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𝐺</m:t>
                        </m:r>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×82%</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，因引力常量</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题</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中</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没有给出，金星的质量不可求出，金星的密度不可求出，</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ts val="0"/>
                  </a:spcAft>
                  <a:tabLst>
                    <a:tab pos="2340610" algn="l"/>
                  </a:tabLst>
                </a:pP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由万有引力提供向心力可得</a:t>
                </a:r>
                <a:r>
                  <a:rPr lang="en-US" altLang="zh-CN" sz="2800" i="1">
                    <a:effectLst/>
                    <a:latin typeface="方正楷体_GBK" panose="03000509000000000000" pitchFamily="65" charset="-122"/>
                    <a:ea typeface="宋体" panose="02010600030101010101" pitchFamily="2"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太</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楷体_GBK"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金</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，因太阳质量未知</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金</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星</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的轨道半径未知，金星公转的周期不可求出，</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1100" smtClean="0">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由万有引力提供向心力可得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𝑅</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e>
                          <m:sup>
                            <m:r>
                              <a:rPr lang="en-US" altLang="zh-CN" sz="2800">
                                <a:effectLst/>
                                <a:latin typeface="Cambria Math" panose="02040503050406030204" pitchFamily="18" charset="0"/>
                                <a:ea typeface="方正楷体_GBK" panose="03000509000000000000" pitchFamily="65" charset="-122"/>
                                <a:cs typeface="Times New Roman" panose="02020603050405020304" pitchFamily="18" charset="0"/>
                              </a:rPr>
                              <m:t>2</m:t>
                            </m:r>
                          </m:sup>
                        </m:sSup>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𝑣</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e>
                          <m:sup>
                            <m:r>
                              <a:rPr lang="en-US" altLang="zh-CN" sz="2800">
                                <a:effectLst/>
                                <a:latin typeface="Cambria Math" panose="02040503050406030204" pitchFamily="18" charset="0"/>
                                <a:ea typeface="方正楷体_GBK" panose="03000509000000000000" pitchFamily="65" charset="-122"/>
                                <a:cs typeface="Times New Roman" panose="02020603050405020304" pitchFamily="18" charset="0"/>
                              </a:rPr>
                              <m:t>2</m:t>
                            </m:r>
                          </m:sup>
                        </m:sSup>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𝑅</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金</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𝐺</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𝑅</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den>
                        </m:f>
                      </m:e>
                    </m:rad>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10000"/>
                  </a:lnSpc>
                  <a:spcAft>
                    <a:spcPts val="0"/>
                  </a:spcAft>
                  <a:tabLst>
                    <a:tab pos="2340610" algn="l"/>
                  </a:tabLst>
                </a:pP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𝑔</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den>
                        </m:f>
                      </m:e>
                    </m:rad>
                  </m:oMath>
                </a14:m>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𝑔𝑅</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95%</m:t>
                            </m:r>
                          </m:den>
                        </m:f>
                      </m:e>
                    </m:rad>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，金星的第一宇宙速度可求出，</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96226" y="413594"/>
                <a:ext cx="10797961" cy="6014532"/>
              </a:xfrm>
              <a:prstGeom prst="rect">
                <a:avLst/>
              </a:prstGeom>
              <a:blipFill rotWithShape="0">
                <a:blip r:embed="rId3"/>
                <a:stretch>
                  <a:fillRect l="-1129" r="-7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30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blinds(horizontal)">
                                      <p:cBhvr>
                                        <p:cTn id="25" dur="500"/>
                                        <p:tgtEl>
                                          <p:spTgt spid="1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blinds(horizontal)">
                                      <p:cBhvr>
                                        <p:cTn id="28"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428427"/>
            <a:ext cx="11250000" cy="2217391"/>
            <a:chOff x="471000" y="934424"/>
            <a:chExt cx="11250000" cy="2217391"/>
          </a:xfrm>
        </p:grpSpPr>
        <p:sp>
          <p:nvSpPr>
            <p:cNvPr id="11" name="圆角矩形 10"/>
            <p:cNvSpPr/>
            <p:nvPr/>
          </p:nvSpPr>
          <p:spPr>
            <a:xfrm>
              <a:off x="471000" y="1094413"/>
              <a:ext cx="11250000" cy="2057402"/>
            </a:xfrm>
            <a:prstGeom prst="roundRect">
              <a:avLst>
                <a:gd name="adj" fmla="val 640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96226" y="1637729"/>
                <a:ext cx="10797961" cy="1856277"/>
              </a:xfrm>
              <a:prstGeom prst="rect">
                <a:avLst/>
              </a:prstGeom>
            </p:spPr>
            <p:txBody>
              <a:bodyPr wrap="square">
                <a:spAutoFit/>
              </a:bodyPr>
              <a:lstStyle/>
              <a:p>
                <a:pPr>
                  <a:lnSpc>
                    <a:spcPct val="15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由牛顿第二定律可得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𝐺</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太</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金</m:t>
                            </m:r>
                          </m:sub>
                        </m:sSub>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楷体_GBK"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金</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金</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baseline="-25000">
                    <a:effectLst/>
                    <a:latin typeface="Times New Roman" panose="02020603050405020304" pitchFamily="18" charset="0"/>
                    <a:ea typeface="方正楷体_GBK" panose="03000509000000000000" pitchFamily="65" charset="-122"/>
                    <a:cs typeface="Times New Roman" panose="02020603050405020304" pitchFamily="18" charset="0"/>
                  </a:rPr>
                  <a:t>金</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𝐺</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𝑀</m:t>
                            </m:r>
                          </m:e>
                          <m:sub>
                            <m:r>
                              <a:rPr lang="zh-CN" altLang="zh-CN" sz="2800">
                                <a:effectLst/>
                                <a:latin typeface="Cambria Math" panose="02040503050406030204" pitchFamily="18" charset="0"/>
                                <a:ea typeface="方正楷体_GBK" panose="03000509000000000000" pitchFamily="65" charset="-122"/>
                                <a:cs typeface="Times New Roman" panose="02020603050405020304" pitchFamily="18" charset="0"/>
                              </a:rPr>
                              <m:t>太</m:t>
                            </m:r>
                          </m:sub>
                        </m:sSub>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楷体_GBK" panose="03000509000000000000" pitchFamily="65" charset="-122"/>
                                <a:cs typeface="Times New Roman" panose="02020603050405020304" pitchFamily="18" charset="0"/>
                              </a:rPr>
                              <m:t>𝑟</m:t>
                            </m:r>
                          </m:e>
                          <m:sup>
                            <m:r>
                              <a:rPr lang="en-US" altLang="zh-CN" sz="2800">
                                <a:effectLst/>
                                <a:latin typeface="Cambria Math" panose="02040503050406030204" pitchFamily="18" charset="0"/>
                                <a:ea typeface="方正楷体_GBK" panose="03000509000000000000" pitchFamily="65" charset="-122"/>
                                <a:cs typeface="Times New Roman" panose="02020603050405020304" pitchFamily="18" charset="0"/>
                              </a:rPr>
                              <m:t>2</m:t>
                            </m:r>
                          </m:sup>
                        </m:sSup>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，因太阳质量未知，金星的轨道半径未知，金星公转的向心加速度不可求出，</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96226" y="1637729"/>
                <a:ext cx="10797961" cy="1856277"/>
              </a:xfrm>
              <a:prstGeom prst="rect">
                <a:avLst/>
              </a:prstGeom>
              <a:blipFill rotWithShape="0">
                <a:blip r:embed="rId3"/>
                <a:stretch>
                  <a:fillRect l="-1129" r="-4458" b="-42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69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48308"/>
            <a:ext cx="11412000" cy="5909310"/>
          </a:xfrm>
          <a:prstGeom prst="rect">
            <a:avLst/>
          </a:prstGeom>
        </p:spPr>
        <p:txBody>
          <a:bodyPr>
            <a:spAutoFit/>
          </a:bodyPr>
          <a:lstStyle/>
          <a:p>
            <a:pPr>
              <a:lnSpc>
                <a:spcPct val="150000"/>
              </a:lnSpc>
              <a:spcAft>
                <a:spcPts val="0"/>
              </a:spcAft>
              <a:tabLst>
                <a:tab pos="2340610" algn="l"/>
              </a:tabLst>
            </a:pP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安徽卷</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日，我国探月工程四期鹊桥二号中继星成功发射升空。当抵达距离月球表面某高度时，鹊桥二号开始进行近月制动，并顺利进入捕获轨道运行，如图所示，轨道的半长轴约为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51 900 km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。后经多次轨道调整，进入冻结轨道运行，轨道的半长轴约为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9 900 km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，周期约为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24 h</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。则鹊桥二号在捕获轨道</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运行</a:t>
            </a: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时</a:t>
            </a:r>
            <a:endParaRPr lang="en-US" altLang="zh-CN" sz="110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周期约为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144 h</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近月点的速度大于远月点的速度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近月点的速度小于在冻结轨道运行时近月点的速度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近月点的加速度大于在冻结轨道运行时近月点</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加速度</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54421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smtClean="0">
                  <a:solidFill>
                    <a:schemeClr val="bg1"/>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schemeClr val="bg1"/>
                </a:solidFill>
              </a:endParaRPr>
            </a:p>
          </p:txBody>
        </p:sp>
      </p:grpSp>
      <p:pic>
        <p:nvPicPr>
          <p:cNvPr id="8" name="image207.jpeg"/>
          <p:cNvPicPr/>
          <p:nvPr/>
        </p:nvPicPr>
        <p:blipFill>
          <a:blip r:embed="rId2">
            <a:clrChange>
              <a:clrFrom>
                <a:srgbClr val="FFFFFF"/>
              </a:clrFrom>
              <a:clrTo>
                <a:srgbClr val="FFFFFF">
                  <a:alpha val="0"/>
                </a:srgbClr>
              </a:clrTo>
            </a:clrChange>
          </a:blip>
          <a:stretch>
            <a:fillRect/>
          </a:stretch>
        </p:blipFill>
        <p:spPr>
          <a:xfrm>
            <a:off x="7895406" y="3108491"/>
            <a:ext cx="3312368" cy="1617447"/>
          </a:xfrm>
          <a:prstGeom prst="rect">
            <a:avLst/>
          </a:prstGeom>
        </p:spPr>
      </p:pic>
      <p:sp>
        <p:nvSpPr>
          <p:cNvPr id="9" name="TextBox 14"/>
          <p:cNvSpPr txBox="1"/>
          <p:nvPr/>
        </p:nvSpPr>
        <p:spPr>
          <a:xfrm>
            <a:off x="234390" y="422914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20695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318597"/>
            <a:ext cx="11250000" cy="6001042"/>
            <a:chOff x="471000" y="934424"/>
            <a:chExt cx="11250000" cy="6001042"/>
          </a:xfrm>
        </p:grpSpPr>
        <p:sp>
          <p:nvSpPr>
            <p:cNvPr id="11" name="圆角矩形 10"/>
            <p:cNvSpPr/>
            <p:nvPr/>
          </p:nvSpPr>
          <p:spPr>
            <a:xfrm>
              <a:off x="471000" y="1094413"/>
              <a:ext cx="11250000" cy="5841053"/>
            </a:xfrm>
            <a:prstGeom prst="roundRect">
              <a:avLst>
                <a:gd name="adj" fmla="val 223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96226" y="576913"/>
                <a:ext cx="10797961" cy="5742726"/>
              </a:xfrm>
              <a:prstGeom prst="rect">
                <a:avLst/>
              </a:prstGeom>
            </p:spPr>
            <p:txBody>
              <a:bodyPr wrap="square">
                <a:spAutoFit/>
              </a:bodyPr>
              <a:lstStyle/>
              <a:p>
                <a:pPr>
                  <a:lnSpc>
                    <a:spcPct val="11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根据开普勒第三定律有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，可知鹊桥</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二</a:t>
                </a: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号</a:t>
                </a:r>
                <a:endParaRPr lang="en-US"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10000"/>
                  </a:lnSpc>
                  <a:spcAft>
                    <a:spcPts val="0"/>
                  </a:spcAft>
                  <a:tabLst>
                    <a:tab pos="2340610" algn="l"/>
                  </a:tabLst>
                </a:pPr>
                <a:r>
                  <a:rPr lang="zh-CN" altLang="zh-CN" sz="2800" smtClean="0">
                    <a:effectLst/>
                    <a:latin typeface="Times New Roman" panose="02020603050405020304" pitchFamily="18" charset="0"/>
                    <a:ea typeface="方正楷体_GBK" panose="03000509000000000000" pitchFamily="65" charset="-122"/>
                    <a:cs typeface="Times New Roman" panose="02020603050405020304" pitchFamily="18" charset="0"/>
                  </a:rPr>
                  <a:t>在</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捕获轨道运行周期</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den>
                        </m:f>
                      </m:e>
                    </m:rad>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≈288</a:t>
                </a:r>
                <a:r>
                  <a:rPr lang="en-US" altLang="zh-CN" sz="280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根据开普勒第二定律可知，近月点的速度大于远月点的速度，</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spc="-100">
                    <a:effectLst/>
                    <a:latin typeface="Times New Roman" panose="02020603050405020304" pitchFamily="18" charset="0"/>
                    <a:ea typeface="方正楷体_GBK" panose="03000509000000000000" pitchFamily="65" charset="-122"/>
                    <a:cs typeface="Times New Roman" panose="02020603050405020304" pitchFamily="18" charset="0"/>
                  </a:rPr>
                  <a:t>从捕获轨道到冻结轨道，鹊桥二号在近月点进行近月制动减速</a:t>
                </a:r>
                <a:r>
                  <a:rPr lang="zh-CN" altLang="zh-CN" sz="2800" spc="-600">
                    <a:effectLst/>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spc="-100">
                    <a:effectLst/>
                    <a:latin typeface="Times New Roman" panose="02020603050405020304" pitchFamily="18" charset="0"/>
                    <a:ea typeface="方正楷体_GBK" panose="03000509000000000000" pitchFamily="65" charset="-122"/>
                    <a:cs typeface="Times New Roman" panose="02020603050405020304" pitchFamily="18" charset="0"/>
                  </a:rPr>
                  <a:t>在捕获轨道运行时近月点的速度大于在冻结轨道运行时近月点的速度</a:t>
                </a:r>
                <a:r>
                  <a:rPr lang="zh-CN" altLang="zh-CN" sz="2800" spc="-6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spc="-10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spc="-10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spc="-10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1100" spc="-10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鹊桥二号在两轨道的近月点所受的万有引力相同，根据牛顿第二定律可知，在捕获轨道运行时近月点的加速度等于在冻结轨道运行时近月点的加速度，</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96226" y="576913"/>
                <a:ext cx="10797961" cy="5742726"/>
              </a:xfrm>
              <a:prstGeom prst="rect">
                <a:avLst/>
              </a:prstGeom>
              <a:blipFill rotWithShape="0">
                <a:blip r:embed="rId3"/>
                <a:stretch>
                  <a:fillRect l="-1129" r="-3837" b="-743"/>
                </a:stretch>
              </a:blipFill>
            </p:spPr>
            <p:txBody>
              <a:bodyPr/>
              <a:lstStyle/>
              <a:p>
                <a:r>
                  <a:rPr lang="zh-CN" altLang="en-US">
                    <a:noFill/>
                  </a:rPr>
                  <a:t> </a:t>
                </a:r>
              </a:p>
            </p:txBody>
          </p:sp>
        </mc:Fallback>
      </mc:AlternateContent>
      <p:pic>
        <p:nvPicPr>
          <p:cNvPr id="9" name="image207.jpeg"/>
          <p:cNvPicPr/>
          <p:nvPr/>
        </p:nvPicPr>
        <p:blipFill>
          <a:blip r:embed="rId4">
            <a:clrChange>
              <a:clrFrom>
                <a:srgbClr val="FFFFFF"/>
              </a:clrFrom>
              <a:clrTo>
                <a:srgbClr val="FFFFFF">
                  <a:alpha val="0"/>
                </a:srgbClr>
              </a:clrTo>
            </a:clrChange>
          </a:blip>
          <a:stretch>
            <a:fillRect/>
          </a:stretch>
        </p:blipFill>
        <p:spPr>
          <a:xfrm>
            <a:off x="8181819" y="673941"/>
            <a:ext cx="3312368" cy="1617447"/>
          </a:xfrm>
          <a:prstGeom prst="rect">
            <a:avLst/>
          </a:prstGeom>
        </p:spPr>
      </p:pic>
    </p:spTree>
    <p:extLst>
      <p:ext uri="{BB962C8B-B14F-4D97-AF65-F5344CB8AC3E}">
        <p14:creationId xmlns:p14="http://schemas.microsoft.com/office/powerpoint/2010/main" val="10156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7" name="表格 16"/>
              <p:cNvGraphicFramePr>
                <a:graphicFrameLocks noGrp="1"/>
              </p:cNvGraphicFramePr>
              <p:nvPr>
                <p:extLst>
                  <p:ext uri="{D42A27DB-BD31-4B8C-83A1-F6EECF244321}">
                    <p14:modId xmlns:p14="http://schemas.microsoft.com/office/powerpoint/2010/main" val="786382881"/>
                  </p:ext>
                </p:extLst>
              </p:nvPr>
            </p:nvGraphicFramePr>
            <p:xfrm>
              <a:off x="486356" y="1112031"/>
              <a:ext cx="11217702" cy="5236183"/>
            </p:xfrm>
            <a:graphic>
              <a:graphicData uri="http://schemas.openxmlformats.org/drawingml/2006/table">
                <a:tbl>
                  <a:tblPr firstRow="1" firstCol="1" bandRow="1"/>
                  <a:tblGrid>
                    <a:gridCol w="640298"/>
                    <a:gridCol w="1296144"/>
                    <a:gridCol w="1656184"/>
                    <a:gridCol w="7625076"/>
                  </a:tblGrid>
                  <a:tr h="638805">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开普勒</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普</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勒</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第一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所有行星绕太阳运动的</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轨道</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都是</a:t>
                          </a: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太阳</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处在</a:t>
                          </a: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993" marR="7993"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80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普</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勒</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第二</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对任意一个行星来说，它与太阳的连线在相等的时间内扫</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过</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993" marR="7993"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167">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普</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勒</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第三</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所有行星</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轨道</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跟</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它</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en-US" altLang="zh-CN"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10000"/>
                            </a:lnSpc>
                            <a:spcAft>
                              <a:spcPts val="0"/>
                            </a:spcAft>
                            <a:tabLst>
                              <a:tab pos="2340610" algn="l"/>
                            </a:tabLst>
                          </a:pP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比都相等。其表达式为</a:t>
                          </a:r>
                          <a14:m>
                            <m:oMath xmlns:m="http://schemas.openxmlformats.org/officeDocument/2006/math">
                              <m:f>
                                <m:fPr>
                                  <m:ctrlPr>
                                    <a:rPr lang="zh-CN" sz="2800" i="1" baseline="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sz="2800" i="1" baseline="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baseline="0">
                                          <a:effectLst/>
                                          <a:latin typeface="Cambria Math" panose="02040503050406030204" pitchFamily="18" charset="0"/>
                                          <a:ea typeface="方正中等线简体" panose="03000509000000000000" pitchFamily="65" charset="-122"/>
                                          <a:cs typeface="Times New Roman" panose="02020603050405020304" pitchFamily="18" charset="0"/>
                                        </a:rPr>
                                        <m:t>𝑎</m:t>
                                      </m:r>
                                    </m:e>
                                    <m:sup>
                                      <m:r>
                                        <a:rPr lang="en-US" sz="2800" baseline="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num>
                                <m:den>
                                  <m:sSup>
                                    <m:sSupPr>
                                      <m:ctrlPr>
                                        <a:rPr lang="zh-CN" sz="2800" i="1" baseline="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baseline="0">
                                          <a:effectLst/>
                                          <a:latin typeface="Cambria Math" panose="02040503050406030204" pitchFamily="18" charset="0"/>
                                          <a:ea typeface="方正中等线简体" panose="03000509000000000000" pitchFamily="65" charset="-122"/>
                                          <a:cs typeface="Times New Roman" panose="02020603050405020304" pitchFamily="18" charset="0"/>
                                        </a:rPr>
                                        <m:t>𝑇</m:t>
                                      </m:r>
                                    </m:e>
                                    <m:sup>
                                      <m:r>
                                        <a:rPr lang="en-US" sz="2800" baseline="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baseline="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其</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sz="2800" i="1" baseline="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代表椭圆轨道的半长轴，</a:t>
                          </a:r>
                          <a:r>
                            <a:rPr lang="en-US" sz="2800" i="1" baseline="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代表公转周期，比值</a:t>
                          </a:r>
                          <a:r>
                            <a:rPr lang="en-US" sz="2800" i="1" baseline="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是一个对所有</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行星</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都</a:t>
                          </a: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常量</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993" marR="7993"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17" name="表格 16"/>
              <p:cNvGraphicFramePr>
                <a:graphicFrameLocks noGrp="1"/>
              </p:cNvGraphicFramePr>
              <p:nvPr>
                <p:extLst>
                  <p:ext uri="{D42A27DB-BD31-4B8C-83A1-F6EECF244321}">
                    <p14:modId xmlns:p14="http://schemas.microsoft.com/office/powerpoint/2010/main" val="786382881"/>
                  </p:ext>
                </p:extLst>
              </p:nvPr>
            </p:nvGraphicFramePr>
            <p:xfrm>
              <a:off x="486356" y="1112031"/>
              <a:ext cx="11217702" cy="5236183"/>
            </p:xfrm>
            <a:graphic>
              <a:graphicData uri="http://schemas.openxmlformats.org/drawingml/2006/table">
                <a:tbl>
                  <a:tblPr firstRow="1" firstCol="1" bandRow="1"/>
                  <a:tblGrid>
                    <a:gridCol w="640298"/>
                    <a:gridCol w="1296144"/>
                    <a:gridCol w="1656184"/>
                    <a:gridCol w="7625076"/>
                  </a:tblGrid>
                  <a:tr h="1288914">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开普勒</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普</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勒</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第一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所有行星绕太阳运动的</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轨道</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都是</a:t>
                          </a: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太阳</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处在</a:t>
                          </a:r>
                          <a:r>
                            <a:rPr lang="zh-CN" altLang="en-US" sz="2800" u="sng"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993" marR="7993"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8914">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普</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勒</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第二</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对任意一个行星来说，它与太阳的连线在相等的时间内扫</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过</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993" marR="7993"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835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普</a:t>
                          </a: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勒</a:t>
                          </a:r>
                          <a:endParaRPr lang="en-US" alt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第三</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7993" marR="7993"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7242" t="-97025" r="-240" b="-5263"/>
                          </a:stretch>
                        </a:blipFill>
                      </a:tcPr>
                    </a:tc>
                  </a:tr>
                </a:tbl>
              </a:graphicData>
            </a:graphic>
          </p:graphicFrame>
        </mc:Fallback>
      </mc:AlternateContent>
      <p:sp>
        <p:nvSpPr>
          <p:cNvPr id="2" name="矩形 1"/>
          <p:cNvSpPr/>
          <p:nvPr/>
        </p:nvSpPr>
        <p:spPr>
          <a:xfrm>
            <a:off x="9196268" y="1198897"/>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椭圆</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4577734" y="1846855"/>
            <a:ext cx="2698175"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椭圆的一个焦点</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6264924" y="3137780"/>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面积相等</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6733753" y="3795377"/>
            <a:ext cx="2698175"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半长轴的三次方</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10459471" y="3780172"/>
            <a:ext cx="1261884"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公转周</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4259193" y="4477357"/>
            <a:ext cx="198002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期的二次方</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7947749" y="5792551"/>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相同</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012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389206" y="499092"/>
                <a:ext cx="11412000" cy="3592137"/>
              </a:xfrm>
              <a:prstGeom prst="rect">
                <a:avLst/>
              </a:prstGeom>
            </p:spPr>
            <p:txBody>
              <a:bodyPr>
                <a:spAutoFit/>
              </a:bodyPr>
              <a:lstStyle/>
              <a:p>
                <a:pPr>
                  <a:lnSpc>
                    <a:spcPct val="150000"/>
                  </a:lnSpc>
                  <a:spcAft>
                    <a:spcPts val="0"/>
                  </a:spcAft>
                  <a:tabLst>
                    <a:tab pos="2340610" algn="l"/>
                  </a:tabLst>
                </a:pPr>
                <a:r>
                  <a:rPr lang="zh-CN" altLang="zh-CN" sz="28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黑龙江省高一期中</a:t>
                </a:r>
                <a:r>
                  <a:rPr lang="en-US"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假如航天员乘坐宇宙飞船到达某行星，在该行星</a:t>
                </a:r>
                <a:r>
                  <a:rPr lang="en-US" altLang="zh-CN"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北极</a:t>
                </a:r>
                <a:r>
                  <a:rPr lang="en-US" altLang="zh-CN"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距地面</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处由静止释放一个小球</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引力视为恒力，阻力可忽略</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，经过时间</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落到地面。已知该行星半径为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，自转周期为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，引力常量为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，已知半径为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的球体体积</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34061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该行星的第一宇宙速度</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389206" y="499092"/>
                <a:ext cx="11412000" cy="3592137"/>
              </a:xfrm>
              <a:prstGeom prst="rect">
                <a:avLst/>
              </a:prstGeom>
              <a:blipFill rotWithShape="0">
                <a:blip r:embed="rId2"/>
                <a:stretch>
                  <a:fillRect l="-1122" b="-1868"/>
                </a:stretch>
              </a:blipFill>
            </p:spPr>
            <p:txBody>
              <a:bodyPr/>
              <a:lstStyle/>
              <a:p>
                <a:r>
                  <a:rPr lang="zh-CN" altLang="en-US">
                    <a:noFill/>
                  </a:rPr>
                  <a:t> </a:t>
                </a:r>
              </a:p>
            </p:txBody>
          </p:sp>
        </mc:Fallback>
      </mc:AlternateContent>
      <p:grpSp>
        <p:nvGrpSpPr>
          <p:cNvPr id="6" name="组合 5"/>
          <p:cNvGrpSpPr/>
          <p:nvPr/>
        </p:nvGrpSpPr>
        <p:grpSpPr>
          <a:xfrm>
            <a:off x="0" y="70452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smtClean="0">
                  <a:solidFill>
                    <a:schemeClr val="bg1"/>
                  </a:solidFill>
                  <a:latin typeface="微软雅黑" panose="020B0503020204020204" charset="-122"/>
                  <a:ea typeface="微软雅黑" panose="020B0503020204020204" charset="-122"/>
                  <a:cs typeface="Courier New" panose="02070309020205020404" pitchFamily="49" charset="0"/>
                </a:rPr>
                <a:t>5</a:t>
              </a:r>
              <a:endParaRPr lang="zh-CN" altLang="en-US" sz="1600" dirty="0">
                <a:solidFill>
                  <a:schemeClr val="bg1"/>
                </a:solidFill>
              </a:endParaRPr>
            </a:p>
          </p:txBody>
        </p:sp>
      </p:grpSp>
      <mc:AlternateContent xmlns:mc="http://schemas.openxmlformats.org/markup-compatibility/2006">
        <mc:Choice xmlns:a14="http://schemas.microsoft.com/office/drawing/2010/main" Requires="a14">
          <p:sp>
            <p:nvSpPr>
              <p:cNvPr id="7" name="矩形 6"/>
              <p:cNvSpPr/>
              <p:nvPr/>
            </p:nvSpPr>
            <p:spPr>
              <a:xfrm>
                <a:off x="389206" y="3883468"/>
                <a:ext cx="11412000" cy="1130502"/>
              </a:xfrm>
              <a:prstGeom prst="rect">
                <a:avLst/>
              </a:prstGeom>
            </p:spPr>
            <p:txBody>
              <a:bodyPr>
                <a:spAutoFit/>
              </a:bodyPr>
              <a:lstStyle/>
              <a:p>
                <a:pPr>
                  <a:lnSpc>
                    <a:spcPct val="150000"/>
                  </a:lnSpc>
                  <a:spcAft>
                    <a:spcPts val="0"/>
                  </a:spcAft>
                  <a:tabLst>
                    <a:tab pos="2340610" algn="l"/>
                  </a:tabLst>
                </a:pPr>
                <a:r>
                  <a:rPr lang="zh-CN" altLang="zh-CN" sz="28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a:solidFill>
                              <a:srgbClr val="0070C0"/>
                            </a:solidFill>
                            <a:effectLst/>
                            <a:latin typeface="Cambria Math" panose="02040503050406030204" pitchFamily="18" charset="0"/>
                            <a:ea typeface="Cambria Math" panose="02040503050406030204" pitchFamily="18" charset="0"/>
                          </a:rPr>
                        </m:ctrlPr>
                      </m:fPr>
                      <m:num>
                        <m:rad>
                          <m:radPr>
                            <m:degHide m:val="on"/>
                            <m:ctrlPr>
                              <a:rPr lang="zh-CN" altLang="zh-CN" sz="2800" i="1">
                                <a:solidFill>
                                  <a:srgbClr val="0070C0"/>
                                </a:solidFill>
                                <a:effectLst/>
                                <a:latin typeface="Cambria Math" panose="02040503050406030204" pitchFamily="18" charset="0"/>
                                <a:ea typeface="Cambria Math" panose="02040503050406030204" pitchFamily="18" charset="0"/>
                              </a:rPr>
                            </m:ctrlPr>
                          </m:radPr>
                          <m:deg/>
                          <m:e>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h𝑅</m:t>
                            </m:r>
                          </m:e>
                        </m:rad>
                      </m:num>
                      <m:den>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389206" y="3883468"/>
                <a:ext cx="11412000" cy="1130502"/>
              </a:xfrm>
              <a:prstGeom prst="rect">
                <a:avLst/>
              </a:prstGeom>
              <a:blipFill rotWithShape="0">
                <a:blip r:embed="rId3"/>
                <a:stretch>
                  <a:fillRect l="-11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96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341562"/>
            <a:ext cx="11250000" cy="2808312"/>
            <a:chOff x="471000" y="934424"/>
            <a:chExt cx="11250000" cy="2808312"/>
          </a:xfrm>
        </p:grpSpPr>
        <p:sp>
          <p:nvSpPr>
            <p:cNvPr id="11" name="圆角矩形 10"/>
            <p:cNvSpPr/>
            <p:nvPr/>
          </p:nvSpPr>
          <p:spPr>
            <a:xfrm>
              <a:off x="471000" y="1094414"/>
              <a:ext cx="11250000" cy="2648322"/>
            </a:xfrm>
            <a:prstGeom prst="roundRect">
              <a:avLst>
                <a:gd name="adj" fmla="val 46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96226" y="1652836"/>
                <a:ext cx="10797961" cy="2255489"/>
              </a:xfrm>
              <a:prstGeom prst="rect">
                <a:avLst/>
              </a:prstGeom>
            </p:spPr>
            <p:txBody>
              <a:bodyPr wrap="square">
                <a:spAutoFit/>
              </a:bodyPr>
              <a:lstStyle/>
              <a:p>
                <a:pPr>
                  <a:lnSpc>
                    <a:spcPct val="11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根据</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，可得行星表面的重力加速度</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h</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，对围绕行星表面做圆周运动的卫星有</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den>
                    </m:f>
                  </m:oMath>
                </a14:m>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ts val="0"/>
                  </a:spcAft>
                  <a:tabLst>
                    <a:tab pos="2340610" algn="l"/>
                  </a:tabLst>
                </a:pP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又</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𝑀𝑚</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mg</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，可得该行星的第一宇宙速度</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h𝑅</m:t>
                            </m:r>
                          </m:e>
                        </m:rad>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96226" y="1652836"/>
                <a:ext cx="10797961" cy="2255489"/>
              </a:xfrm>
              <a:prstGeom prst="rect">
                <a:avLst/>
              </a:prstGeom>
              <a:blipFill rotWithShape="0">
                <a:blip r:embed="rId3"/>
                <a:stretch>
                  <a:fillRect l="-1129" b="-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62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31140"/>
            <a:ext cx="11412000" cy="669542"/>
          </a:xfrm>
          <a:prstGeom prst="rect">
            <a:avLst/>
          </a:prstGeom>
        </p:spPr>
        <p:txBody>
          <a:bodyPr>
            <a:spAutoFit/>
          </a:bodyPr>
          <a:lstStyle/>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该行星的平均密度</a:t>
            </a:r>
            <a:r>
              <a:rPr lang="en-US" altLang="zh-CN" sz="2800" i="1">
                <a:latin typeface="Times New Roman" panose="02020603050405020304" pitchFamily="18" charset="0"/>
                <a:ea typeface="方正中等线简体" panose="03000509000000000000" pitchFamily="65" charset="-122"/>
              </a:rPr>
              <a:t>ρ</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矩形 6"/>
              <p:cNvSpPr/>
              <p:nvPr/>
            </p:nvSpPr>
            <p:spPr>
              <a:xfrm>
                <a:off x="389206" y="1504628"/>
                <a:ext cx="11412000" cy="1023935"/>
              </a:xfrm>
              <a:prstGeom prst="rect">
                <a:avLst/>
              </a:prstGeom>
            </p:spPr>
            <p:txBody>
              <a:bodyPr>
                <a:spAutoFit/>
              </a:bodyPr>
              <a:lstStyle/>
              <a:p>
                <a:pPr>
                  <a:lnSpc>
                    <a:spcPct val="150000"/>
                  </a:lnSpc>
                  <a:spcAft>
                    <a:spcPts val="0"/>
                  </a:spcAft>
                  <a:tabLst>
                    <a:tab pos="2340610" algn="l"/>
                  </a:tabLst>
                </a:pPr>
                <a:r>
                  <a:rPr lang="zh-CN" altLang="zh-CN" sz="28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f>
                      <m:fPr>
                        <m:ctrlPr>
                          <a:rPr lang="zh-CN" altLang="zh-CN" sz="2800" i="1">
                            <a:solidFill>
                              <a:srgbClr val="0070C0"/>
                            </a:solidFill>
                            <a:effectLst/>
                            <a:latin typeface="Cambria Math" panose="02040503050406030204" pitchFamily="18" charset="0"/>
                            <a:ea typeface="Cambria Math" panose="02040503050406030204" pitchFamily="18" charset="0"/>
                          </a:rPr>
                        </m:ctrlPr>
                      </m:fPr>
                      <m:num>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h</m:t>
                        </m:r>
                      </m:num>
                      <m:den>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𝐺𝑅</m:t>
                        </m:r>
                        <m:sSup>
                          <m:sSupPr>
                            <m:ctrlPr>
                              <a:rPr lang="zh-CN" altLang="zh-CN" sz="2800" i="1">
                                <a:solidFill>
                                  <a:srgbClr val="0070C0"/>
                                </a:solidFill>
                                <a:effectLst/>
                                <a:latin typeface="Cambria Math" panose="02040503050406030204" pitchFamily="18" charset="0"/>
                                <a:ea typeface="Cambria Math" panose="02040503050406030204" pitchFamily="18" charset="0"/>
                              </a:rPr>
                            </m:ctrlPr>
                          </m:sSupPr>
                          <m:e>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389206" y="1504628"/>
                <a:ext cx="11412000" cy="1023935"/>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8" name="组合 7"/>
          <p:cNvGrpSpPr/>
          <p:nvPr/>
        </p:nvGrpSpPr>
        <p:grpSpPr>
          <a:xfrm>
            <a:off x="470206" y="2781722"/>
            <a:ext cx="11250000" cy="1440160"/>
            <a:chOff x="471000" y="934424"/>
            <a:chExt cx="11250000" cy="1440160"/>
          </a:xfrm>
        </p:grpSpPr>
        <p:sp>
          <p:nvSpPr>
            <p:cNvPr id="9" name="圆角矩形 8"/>
            <p:cNvSpPr/>
            <p:nvPr/>
          </p:nvSpPr>
          <p:spPr>
            <a:xfrm>
              <a:off x="471000" y="1094414"/>
              <a:ext cx="11250000" cy="1280170"/>
            </a:xfrm>
            <a:prstGeom prst="roundRect">
              <a:avLst>
                <a:gd name="adj" fmla="val 46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0" name="图片 9"/>
            <p:cNvPicPr>
              <a:picLocks noChangeAspect="1"/>
            </p:cNvPicPr>
            <p:nvPr/>
          </p:nvPicPr>
          <p:blipFill>
            <a:blip r:embed="rId3"/>
            <a:stretch>
              <a:fillRect/>
            </a:stretch>
          </p:blipFill>
          <p:spPr>
            <a:xfrm>
              <a:off x="850294" y="934424"/>
              <a:ext cx="695238" cy="314286"/>
            </a:xfrm>
            <a:prstGeom prst="rect">
              <a:avLst/>
            </a:prstGeom>
          </p:spPr>
        </p:pic>
        <p:sp>
          <p:nvSpPr>
            <p:cNvPr id="11" name="文本框 1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2" name="矩形 11"/>
              <p:cNvSpPr/>
              <p:nvPr/>
            </p:nvSpPr>
            <p:spPr>
              <a:xfrm>
                <a:off x="696226" y="3069754"/>
                <a:ext cx="10797961" cy="946862"/>
              </a:xfrm>
              <a:prstGeom prst="rect">
                <a:avLst/>
              </a:prstGeom>
            </p:spPr>
            <p:txBody>
              <a:bodyPr wrap="square">
                <a:spAutoFit/>
              </a:bodyPr>
              <a:lstStyle/>
              <a:p>
                <a:pPr>
                  <a:lnSpc>
                    <a:spcPct val="11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该行星的平均密度</a:t>
                </a:r>
                <a:r>
                  <a:rPr lang="en-US" altLang="zh-CN" sz="2800" i="1">
                    <a:effectLst/>
                    <a:latin typeface="Times New Roman" panose="02020603050405020304" pitchFamily="18" charset="0"/>
                    <a:ea typeface="方正中等线简体" panose="03000509000000000000" pitchFamily="65" charset="-122"/>
                  </a:rPr>
                  <a:t>ρ</a:t>
                </a:r>
                <a:r>
                  <a:rPr lang="en-US" altLang="zh-CN" sz="2800">
                    <a:effectLst/>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m:t>
                        </m:r>
                      </m:num>
                      <m:den>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den>
                    </m:f>
                  </m:oMath>
                </a14:m>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a:effectLst/>
                    <a:latin typeface="Times New Roman" panose="02020603050405020304" pitchFamily="18" charset="0"/>
                    <a:ea typeface="方正中等线简体" panose="03000509000000000000" pitchFamily="65" charset="-122"/>
                  </a:rPr>
                  <a:t>ρ</a:t>
                </a:r>
                <a:r>
                  <a:rPr lang="en-US" altLang="zh-CN" sz="2800">
                    <a:effectLst/>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h</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𝐺𝑅</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2" name="矩形 11"/>
              <p:cNvSpPr>
                <a:spLocks noRot="1" noChangeAspect="1" noMove="1" noResize="1" noEditPoints="1" noAdjustHandles="1" noChangeArrowheads="1" noChangeShapeType="1" noTextEdit="1"/>
              </p:cNvSpPr>
              <p:nvPr/>
            </p:nvSpPr>
            <p:spPr>
              <a:xfrm>
                <a:off x="696226" y="3069754"/>
                <a:ext cx="10797961" cy="946862"/>
              </a:xfrm>
              <a:prstGeom prst="rect">
                <a:avLst/>
              </a:prstGeom>
              <a:blipFill rotWithShape="0">
                <a:blip r:embed="rId4"/>
                <a:stretch>
                  <a:fillRect l="-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50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31140"/>
            <a:ext cx="11412000" cy="669542"/>
          </a:xfrm>
          <a:prstGeom prst="rect">
            <a:avLst/>
          </a:prstGeom>
        </p:spPr>
        <p:txBody>
          <a:bodyPr>
            <a:spAutoFit/>
          </a:bodyPr>
          <a:lstStyle/>
          <a:p>
            <a:pPr>
              <a:lnSpc>
                <a:spcPct val="150000"/>
              </a:lnSpc>
              <a:spcAft>
                <a:spcPts val="0"/>
              </a:spcAft>
              <a:tabLst>
                <a:tab pos="2340610" algn="l"/>
              </a:tabLst>
            </a:pPr>
            <a:r>
              <a:rPr lang="en-US" altLang="zh-CN" sz="2800">
                <a:latin typeface="Times New Roman" panose="02020603050405020304" pitchFamily="18" charset="0"/>
                <a:ea typeface="方正中等线简体" panose="03000509000000000000" pitchFamily="65" charset="-122"/>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如果该行星有一颗同步卫星，其距行星表面的高度</a:t>
            </a:r>
            <a:r>
              <a:rPr lang="en-US" altLang="zh-CN" sz="2800" i="1">
                <a:latin typeface="Times New Roman" panose="02020603050405020304" pitchFamily="18" charset="0"/>
                <a:ea typeface="方正中等线简体" panose="03000509000000000000" pitchFamily="65" charset="-122"/>
              </a:rPr>
              <a:t>H</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为多少。</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矩形 6"/>
              <p:cNvSpPr/>
              <p:nvPr/>
            </p:nvSpPr>
            <p:spPr>
              <a:xfrm>
                <a:off x="389206" y="1413570"/>
                <a:ext cx="11412000" cy="1407629"/>
              </a:xfrm>
              <a:prstGeom prst="rect">
                <a:avLst/>
              </a:prstGeom>
            </p:spPr>
            <p:txBody>
              <a:bodyPr>
                <a:spAutoFit/>
              </a:bodyPr>
              <a:lstStyle/>
              <a:p>
                <a:pPr>
                  <a:lnSpc>
                    <a:spcPct val="150000"/>
                  </a:lnSpc>
                  <a:spcAft>
                    <a:spcPts val="0"/>
                  </a:spcAft>
                  <a:tabLst>
                    <a:tab pos="2340610" algn="l"/>
                  </a:tabLst>
                </a:pPr>
                <a:r>
                  <a:rPr lang="zh-CN" altLang="zh-CN" sz="28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14:m>
                  <m:oMath xmlns:m="http://schemas.openxmlformats.org/officeDocument/2006/math">
                    <m:rad>
                      <m:radPr>
                        <m:ctrlPr>
                          <a:rPr lang="zh-CN" altLang="zh-CN" sz="2800" i="1">
                            <a:solidFill>
                              <a:srgbClr val="0070C0"/>
                            </a:solidFill>
                            <a:effectLst/>
                            <a:latin typeface="Cambria Math" panose="02040503050406030204" pitchFamily="18" charset="0"/>
                            <a:ea typeface="Cambria Math" panose="02040503050406030204" pitchFamily="18" charset="0"/>
                          </a:rPr>
                        </m:ctrlPr>
                      </m:radPr>
                      <m:deg>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3</m:t>
                        </m:r>
                      </m:deg>
                      <m:e>
                        <m:f>
                          <m:fPr>
                            <m:ctrlPr>
                              <a:rPr lang="zh-CN" altLang="zh-CN" sz="2800" i="1">
                                <a:solidFill>
                                  <a:srgbClr val="0070C0"/>
                                </a:solidFill>
                                <a:effectLst/>
                                <a:latin typeface="Cambria Math" panose="02040503050406030204" pitchFamily="18" charset="0"/>
                                <a:ea typeface="Cambria Math" panose="02040503050406030204" pitchFamily="18" charset="0"/>
                              </a:rPr>
                            </m:ctrlPr>
                          </m:fPr>
                          <m:num>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h</m:t>
                            </m:r>
                            <m:sSup>
                              <m:sSupPr>
                                <m:ctrlPr>
                                  <a:rPr lang="zh-CN" altLang="zh-CN" sz="2800" i="1">
                                    <a:solidFill>
                                      <a:srgbClr val="0070C0"/>
                                    </a:solidFill>
                                    <a:effectLst/>
                                    <a:latin typeface="Cambria Math" panose="02040503050406030204" pitchFamily="18" charset="0"/>
                                    <a:ea typeface="Cambria Math" panose="02040503050406030204" pitchFamily="18" charset="0"/>
                                  </a:rPr>
                                </m:ctrlPr>
                              </m:sSupPr>
                              <m:e>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sSup>
                              <m:sSupPr>
                                <m:ctrlPr>
                                  <a:rPr lang="zh-CN" altLang="zh-CN" sz="2800" i="1">
                                    <a:solidFill>
                                      <a:srgbClr val="0070C0"/>
                                    </a:solidFill>
                                    <a:effectLst/>
                                    <a:latin typeface="Cambria Math" panose="02040503050406030204" pitchFamily="18" charset="0"/>
                                    <a:ea typeface="Cambria Math" panose="02040503050406030204" pitchFamily="18" charset="0"/>
                                  </a:rPr>
                                </m:ctrlPr>
                              </m:sSupPr>
                              <m:e>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𝑇</m:t>
                                </m:r>
                              </m:e>
                              <m:sup>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Sup>
                              <m:sSupPr>
                                <m:ctrlPr>
                                  <a:rPr lang="zh-CN" altLang="zh-CN" sz="2800" i="1">
                                    <a:solidFill>
                                      <a:srgbClr val="0070C0"/>
                                    </a:solidFill>
                                    <a:effectLst/>
                                    <a:latin typeface="Cambria Math" panose="02040503050406030204" pitchFamily="18" charset="0"/>
                                    <a:ea typeface="Cambria Math" panose="02040503050406030204" pitchFamily="18" charset="0"/>
                                  </a:rPr>
                                </m:ctrlPr>
                              </m:sSupPr>
                              <m:e>
                                <m:r>
                                  <m:rPr>
                                    <m:sty m:val="p"/>
                                  </m:rP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π</m:t>
                                </m:r>
                              </m:e>
                              <m:sup>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sSup>
                              <m:sSupPr>
                                <m:ctrlPr>
                                  <a:rPr lang="zh-CN" altLang="zh-CN" sz="2800" i="1">
                                    <a:solidFill>
                                      <a:srgbClr val="0070C0"/>
                                    </a:solidFill>
                                    <a:effectLst/>
                                    <a:latin typeface="Cambria Math" panose="02040503050406030204" pitchFamily="18" charset="0"/>
                                    <a:ea typeface="Cambria Math" panose="02040503050406030204" pitchFamily="18" charset="0"/>
                                  </a:rPr>
                                </m:ctrlPr>
                              </m:sSupPr>
                              <m:e>
                                <m:r>
                                  <a:rPr lang="en-US" altLang="zh-CN" sz="2800" i="1">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solidFill>
                                      <a:srgbClr val="0070C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e>
                    </m:rad>
                  </m:oMath>
                </a14:m>
                <a:r>
                  <a:rPr lang="en-US" altLang="zh-CN" sz="2800">
                    <a:solidFill>
                      <a:srgbClr val="0070C0"/>
                    </a:solidFill>
                    <a:effectLst/>
                    <a:latin typeface="Times New Roman" panose="02020603050405020304" pitchFamily="18" charset="0"/>
                    <a:ea typeface="方正中等线简体" panose="03000509000000000000" pitchFamily="65" charset="-122"/>
                  </a:rPr>
                  <a:t>-</a:t>
                </a:r>
                <a:r>
                  <a:rPr lang="en-US" altLang="zh-CN" sz="2800" i="1">
                    <a:solidFill>
                      <a:srgbClr val="0070C0"/>
                    </a:solidFill>
                    <a:effectLst/>
                    <a:latin typeface="Times New Roman" panose="02020603050405020304" pitchFamily="18" charset="0"/>
                    <a:ea typeface="方正中等线简体" panose="03000509000000000000" pitchFamily="65" charset="-122"/>
                  </a:rPr>
                  <a:t>R</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389206" y="1413570"/>
                <a:ext cx="11412000" cy="1407629"/>
              </a:xfrm>
              <a:prstGeom prst="rect">
                <a:avLst/>
              </a:prstGeom>
              <a:blipFill rotWithShape="0">
                <a:blip r:embed="rId2"/>
                <a:stretch>
                  <a:fillRect l="-1122"/>
                </a:stretch>
              </a:blipFill>
            </p:spPr>
            <p:txBody>
              <a:bodyPr/>
              <a:lstStyle/>
              <a:p>
                <a:r>
                  <a:rPr lang="zh-CN" altLang="en-US">
                    <a:noFill/>
                  </a:rPr>
                  <a:t> </a:t>
                </a:r>
              </a:p>
            </p:txBody>
          </p:sp>
        </mc:Fallback>
      </mc:AlternateContent>
      <p:grpSp>
        <p:nvGrpSpPr>
          <p:cNvPr id="8" name="组合 7"/>
          <p:cNvGrpSpPr/>
          <p:nvPr/>
        </p:nvGrpSpPr>
        <p:grpSpPr>
          <a:xfrm>
            <a:off x="470206" y="3026321"/>
            <a:ext cx="11250000" cy="2232248"/>
            <a:chOff x="471000" y="934424"/>
            <a:chExt cx="11250000" cy="2232248"/>
          </a:xfrm>
        </p:grpSpPr>
        <p:sp>
          <p:nvSpPr>
            <p:cNvPr id="9" name="圆角矩形 8"/>
            <p:cNvSpPr/>
            <p:nvPr/>
          </p:nvSpPr>
          <p:spPr>
            <a:xfrm>
              <a:off x="471000" y="1094414"/>
              <a:ext cx="11250000" cy="2072258"/>
            </a:xfrm>
            <a:prstGeom prst="roundRect">
              <a:avLst>
                <a:gd name="adj" fmla="val 46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0" name="图片 9"/>
            <p:cNvPicPr>
              <a:picLocks noChangeAspect="1"/>
            </p:cNvPicPr>
            <p:nvPr/>
          </p:nvPicPr>
          <p:blipFill>
            <a:blip r:embed="rId3"/>
            <a:stretch>
              <a:fillRect/>
            </a:stretch>
          </p:blipFill>
          <p:spPr>
            <a:xfrm>
              <a:off x="850294" y="934424"/>
              <a:ext cx="695238" cy="314286"/>
            </a:xfrm>
            <a:prstGeom prst="rect">
              <a:avLst/>
            </a:prstGeom>
          </p:spPr>
        </p:pic>
        <p:sp>
          <p:nvSpPr>
            <p:cNvPr id="11" name="文本框 1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2" name="矩形 11"/>
              <p:cNvSpPr/>
              <p:nvPr/>
            </p:nvSpPr>
            <p:spPr>
              <a:xfrm>
                <a:off x="696226" y="3323878"/>
                <a:ext cx="10797961" cy="1793376"/>
              </a:xfrm>
              <a:prstGeom prst="rect">
                <a:avLst/>
              </a:prstGeom>
            </p:spPr>
            <p:txBody>
              <a:bodyPr wrap="square">
                <a:spAutoFit/>
              </a:bodyPr>
              <a:lstStyle/>
              <a:p>
                <a:pPr>
                  <a:lnSpc>
                    <a:spcPct val="110000"/>
                  </a:lnSpc>
                  <a:spcAft>
                    <a:spcPts val="0"/>
                  </a:spcAft>
                  <a:tabLst>
                    <a:tab pos="2340610" algn="l"/>
                  </a:tabLst>
                </a:pPr>
                <a:r>
                  <a:rPr lang="zh-CN" altLang="zh-CN" sz="2800">
                    <a:latin typeface="Times New Roman" panose="02020603050405020304" pitchFamily="18" charset="0"/>
                    <a:ea typeface="方正楷体_GBK" panose="03000509000000000000" pitchFamily="65" charset="-122"/>
                    <a:cs typeface="Times New Roman" panose="02020603050405020304" pitchFamily="18" charset="0"/>
                  </a:rPr>
                  <a:t>同步卫星的周期等于该行星自转的周期，则</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𝑀𝑚</m:t>
                        </m:r>
                        <m:r>
                          <a:rPr lang="en-US" altLang="zh-CN" sz="2800" i="1" baseline="300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𝐻</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m'</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a:effectLst/>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g>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h</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e>
                    </m:rad>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R</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2" name="矩形 11"/>
              <p:cNvSpPr>
                <a:spLocks noRot="1" noChangeAspect="1" noMove="1" noResize="1" noEditPoints="1" noAdjustHandles="1" noChangeArrowheads="1" noChangeShapeType="1" noTextEdit="1"/>
              </p:cNvSpPr>
              <p:nvPr/>
            </p:nvSpPr>
            <p:spPr>
              <a:xfrm>
                <a:off x="696226" y="3323878"/>
                <a:ext cx="10797961" cy="1793376"/>
              </a:xfrm>
              <a:prstGeom prst="rect">
                <a:avLst/>
              </a:prstGeom>
              <a:blipFill rotWithShape="0">
                <a:blip r:embed="rId4"/>
                <a:stretch>
                  <a:fillRect l="-1129" r="-2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9142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74196" y="2047240"/>
            <a:ext cx="4917600" cy="2764800"/>
          </a:xfrm>
          <a:prstGeom prst="rect">
            <a:avLst/>
          </a:prstGeom>
        </p:spPr>
      </p:pic>
      <p:sp>
        <p:nvSpPr>
          <p:cNvPr id="14" name="矩形 13"/>
          <p:cNvSpPr/>
          <p:nvPr/>
        </p:nvSpPr>
        <p:spPr>
          <a:xfrm flipV="1">
            <a:off x="7273721" y="204724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7" name="表格 16"/>
              <p:cNvGraphicFramePr>
                <a:graphicFrameLocks noGrp="1"/>
              </p:cNvGraphicFramePr>
              <p:nvPr>
                <p:extLst>
                  <p:ext uri="{D42A27DB-BD31-4B8C-83A1-F6EECF244321}">
                    <p14:modId xmlns:p14="http://schemas.microsoft.com/office/powerpoint/2010/main" val="2609888163"/>
                  </p:ext>
                </p:extLst>
              </p:nvPr>
            </p:nvGraphicFramePr>
            <p:xfrm>
              <a:off x="486356" y="739155"/>
              <a:ext cx="11217702" cy="5066903"/>
            </p:xfrm>
            <a:graphic>
              <a:graphicData uri="http://schemas.openxmlformats.org/drawingml/2006/table">
                <a:tbl>
                  <a:tblPr firstRow="1" firstCol="1" bandRow="1"/>
                  <a:tblGrid>
                    <a:gridCol w="640298"/>
                    <a:gridCol w="1296144"/>
                    <a:gridCol w="1656184"/>
                    <a:gridCol w="7625076"/>
                  </a:tblGrid>
                  <a:tr h="638805">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万有引</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力定律</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内容</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自然界中任何两个物体都相互吸引，引力的方向在</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它们</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，引力的大小与</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en-US" sz="2800" u="sng" baseline="-250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成正比</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它们</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之间</a:t>
                          </a:r>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en-US" altLang="zh-CN"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成</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反比</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80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表达式</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e>
                                    <m:sub>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sSub>
                                    <m:sSub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e>
                                    <m:sub>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叫作引力常量</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167">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引力常量</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英国</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物理学家</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通过</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实验推算出引力常量</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的值。通常取</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/kg</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17" name="表格 16"/>
              <p:cNvGraphicFramePr>
                <a:graphicFrameLocks noGrp="1"/>
              </p:cNvGraphicFramePr>
              <p:nvPr>
                <p:extLst>
                  <p:ext uri="{D42A27DB-BD31-4B8C-83A1-F6EECF244321}">
                    <p14:modId xmlns:p14="http://schemas.microsoft.com/office/powerpoint/2010/main" val="2609888163"/>
                  </p:ext>
                </p:extLst>
              </p:nvPr>
            </p:nvGraphicFramePr>
            <p:xfrm>
              <a:off x="486356" y="739155"/>
              <a:ext cx="11217702" cy="5066903"/>
            </p:xfrm>
            <a:graphic>
              <a:graphicData uri="http://schemas.openxmlformats.org/drawingml/2006/table">
                <a:tbl>
                  <a:tblPr firstRow="1" firstCol="1" bandRow="1"/>
                  <a:tblGrid>
                    <a:gridCol w="640298"/>
                    <a:gridCol w="1296144"/>
                    <a:gridCol w="1656184"/>
                    <a:gridCol w="7625076"/>
                  </a:tblGrid>
                  <a:tr h="2589530">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万有引</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力定律</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内容</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自然界中任何两个物体都相互吸引，引力的方向在</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它们</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，引力的大小与</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en-US" sz="2800" u="sng" baseline="-250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成正比</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它们</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之间</a:t>
                          </a:r>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en-US" altLang="zh-CN"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成</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反比</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206">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表达式</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7242" t="-293793" r="-240" b="-182069"/>
                          </a:stretch>
                        </a:blipFill>
                      </a:tcPr>
                    </a:tc>
                  </a:tr>
                  <a:tr h="1595167">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引力常量</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英国</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物理学家</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通过</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实验推算出引力常量</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的值。通常取</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/kg</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2" name="矩形 1"/>
          <p:cNvSpPr/>
          <p:nvPr/>
        </p:nvSpPr>
        <p:spPr>
          <a:xfrm>
            <a:off x="5663158" y="1485578"/>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连线</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10506744" y="1445990"/>
            <a:ext cx="1282723" cy="523220"/>
          </a:xfrm>
          <a:prstGeom prst="rect">
            <a:avLst/>
          </a:prstGeom>
        </p:spPr>
        <p:txBody>
          <a:bodyPr wrap="none">
            <a:spAutoFit/>
          </a:bodyPr>
          <a:lstStyle/>
          <a:p>
            <a:r>
              <a:rPr lang="zh-CN" altLang="en-US" sz="2800" spc="-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质量</a:t>
            </a:r>
            <a:r>
              <a:rPr lang="en-US" altLang="zh-CN" sz="2800" i="1" spc="-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spc="-100" baseline="-250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pc="-100">
              <a:solidFill>
                <a:srgbClr val="C00000"/>
              </a:solidFill>
            </a:endParaRPr>
          </a:p>
        </p:txBody>
      </p:sp>
      <p:sp>
        <p:nvSpPr>
          <p:cNvPr id="6" name="矩形 5"/>
          <p:cNvSpPr/>
          <p:nvPr/>
        </p:nvSpPr>
        <p:spPr>
          <a:xfrm>
            <a:off x="4242048" y="2086025"/>
            <a:ext cx="2000869"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250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en-US" sz="28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的乘积</a:t>
            </a:r>
            <a:endParaRPr lang="zh-CN" altLang="en-US">
              <a:solidFill>
                <a:srgbClr val="C00000"/>
              </a:solidFill>
            </a:endParaRPr>
          </a:p>
        </p:txBody>
      </p:sp>
      <p:sp>
        <p:nvSpPr>
          <p:cNvPr id="8" name="矩形 7"/>
          <p:cNvSpPr/>
          <p:nvPr/>
        </p:nvSpPr>
        <p:spPr>
          <a:xfrm>
            <a:off x="9645585" y="2114600"/>
            <a:ext cx="1760418" cy="523220"/>
          </a:xfrm>
          <a:prstGeom prst="rect">
            <a:avLst/>
          </a:prstGeom>
        </p:spPr>
        <p:txBody>
          <a:bodyPr wrap="none">
            <a:spAutoFit/>
          </a:bodyPr>
          <a:lstStyle/>
          <a:p>
            <a:r>
              <a:rPr lang="zh-CN" altLang="en-US" sz="28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距离</a:t>
            </a:r>
            <a:r>
              <a:rPr lang="en-US" altLang="zh-CN" sz="2800" i="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en-US" sz="28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的二</a:t>
            </a:r>
            <a:endParaRPr lang="zh-CN" altLang="en-US">
              <a:solidFill>
                <a:srgbClr val="C00000"/>
              </a:solidFill>
            </a:endParaRPr>
          </a:p>
        </p:txBody>
      </p:sp>
      <p:sp>
        <p:nvSpPr>
          <p:cNvPr id="9" name="矩形 8"/>
          <p:cNvSpPr/>
          <p:nvPr/>
        </p:nvSpPr>
        <p:spPr>
          <a:xfrm>
            <a:off x="4295006" y="2767891"/>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次方</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6345138" y="4447431"/>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卡文迪什</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7358198" y="5129297"/>
            <a:ext cx="1842877" cy="523220"/>
          </a:xfrm>
          <a:prstGeom prst="rect">
            <a:avLst/>
          </a:prstGeom>
        </p:spPr>
        <p:txBody>
          <a:bodyPr wrap="none">
            <a:spAutoFit/>
          </a:bodyPr>
          <a:lstStyle/>
          <a:p>
            <a:r>
              <a:rPr lang="en-US" altLang="zh-CN" sz="28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6.67×10</a:t>
            </a:r>
            <a:r>
              <a:rPr lang="en-US" altLang="zh-CN" sz="2800" baseline="300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-11</a:t>
            </a:r>
            <a:endParaRPr lang="zh-CN" altLang="en-US">
              <a:solidFill>
                <a:srgbClr val="C00000"/>
              </a:solidFill>
            </a:endParaRPr>
          </a:p>
        </p:txBody>
      </p:sp>
    </p:spTree>
    <p:extLst>
      <p:ext uri="{BB962C8B-B14F-4D97-AF65-F5344CB8AC3E}">
        <p14:creationId xmlns:p14="http://schemas.microsoft.com/office/powerpoint/2010/main" val="11596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761274344"/>
              </p:ext>
            </p:extLst>
          </p:nvPr>
        </p:nvGraphicFramePr>
        <p:xfrm>
          <a:off x="486356" y="405458"/>
          <a:ext cx="11217702" cy="5848350"/>
        </p:xfrm>
        <a:graphic>
          <a:graphicData uri="http://schemas.openxmlformats.org/drawingml/2006/table">
            <a:tbl>
              <a:tblPr firstRow="1" firstCol="1" bandRow="1"/>
              <a:tblGrid>
                <a:gridCol w="640298"/>
                <a:gridCol w="1296144"/>
                <a:gridCol w="1656184"/>
                <a:gridCol w="7625076"/>
              </a:tblGrid>
              <a:tr h="638805">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宇宙</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第一宇宙速度：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7.9 km/s</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绕</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地球做匀速圆周运动的速度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80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第二宇宙速度：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11.2 km/s</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在地面附近发射飞行器使</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其</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克服</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引力</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，永远离开地球的最小地面发射速度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5167">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第三宇宙速度：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16.7 km/s</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zh-CN" sz="28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地面附近发射飞行器使</a:t>
                      </a:r>
                      <a:r>
                        <a:rPr lang="zh-CN" sz="28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其</a:t>
                      </a:r>
                      <a:r>
                        <a:rPr lang="zh-CN" sz="28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挣</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脱</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引力</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束缚，飞到太阳系</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外</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地面</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发射速度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5284068" y="1159446"/>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地球附近</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9215318" y="2786941"/>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地球</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9090967" y="4721746"/>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太阳</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6724228" y="5379229"/>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最小</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8974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7" name="表格 16"/>
              <p:cNvGraphicFramePr>
                <a:graphicFrameLocks noGrp="1"/>
              </p:cNvGraphicFramePr>
              <p:nvPr>
                <p:extLst>
                  <p:ext uri="{D42A27DB-BD31-4B8C-83A1-F6EECF244321}">
                    <p14:modId xmlns:p14="http://schemas.microsoft.com/office/powerpoint/2010/main" val="4104208641"/>
                  </p:ext>
                </p:extLst>
              </p:nvPr>
            </p:nvGraphicFramePr>
            <p:xfrm>
              <a:off x="486356" y="424508"/>
              <a:ext cx="11217702" cy="5916486"/>
            </p:xfrm>
            <a:graphic>
              <a:graphicData uri="http://schemas.openxmlformats.org/drawingml/2006/table">
                <a:tbl>
                  <a:tblPr firstRow="1" firstCol="1" bandRow="1"/>
                  <a:tblGrid>
                    <a:gridCol w="640298"/>
                    <a:gridCol w="1296144"/>
                    <a:gridCol w="1656184"/>
                    <a:gridCol w="7625076"/>
                  </a:tblGrid>
                  <a:tr h="2952328">
                    <a:tc rowSpan="2">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相对论</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时空观</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与牛顿</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力学的</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局限性</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2">
                      <a:txBody>
                        <a:bodyPr/>
                        <a:lstStyle/>
                        <a:p>
                          <a:pPr algn="ctr">
                            <a:lnSpc>
                              <a:spcPct val="150000"/>
                            </a:lnSpc>
                            <a:spcAft>
                              <a:spcPts val="0"/>
                            </a:spcAft>
                            <a:tabLst>
                              <a:tab pos="2340610" algn="l"/>
                            </a:tabLst>
                          </a:pP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相对论</a:t>
                          </a:r>
                          <a:endPar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时空观</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1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时间延缓效应：</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𝜏</m:t>
                                  </m:r>
                                </m:num>
                                <m:den>
                                  <m:rad>
                                    <m:radPr>
                                      <m:degHide m:val="on"/>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𝑐</m:t>
                                          </m:r>
                                        </m:den>
                                      </m:f>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den>
                              </m:f>
                            </m:oMath>
                          </a14:m>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τ</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的关系总</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有</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smtClean="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smtClean="0">
                              <a:effectLst/>
                              <a:latin typeface="Times New Roman" panose="02020603050405020304" pitchFamily="18" charset="0"/>
                              <a:ea typeface="方正中等线简体" panose="03000509000000000000" pitchFamily="65" charset="-122"/>
                              <a:cs typeface="Times New Roman" panose="02020603050405020304" pitchFamily="18" charset="0"/>
                            </a:rPr>
                            <a:t>τ</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&gt;</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，即物理过程的快慢</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时间进程</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跟物体的</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运动</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状态</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有关</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无关</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9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1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长度收缩效应：</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0</a:t>
                          </a:r>
                          <a14:m>
                            <m:oMath xmlns:m="http://schemas.openxmlformats.org/officeDocument/2006/math">
                              <m:rad>
                                <m:radPr>
                                  <m:degHide m:val="on"/>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𝑐</m:t>
                                      </m:r>
                                    </m:den>
                                  </m:f>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的关系总</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有</a:t>
                          </a:r>
                          <a:r>
                            <a:rPr lang="en-US" sz="2800" i="1" smtClean="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i="1" smtClean="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sz="2800" baseline="-25000" smtClean="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&gt;</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，即运动物体的长度</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空间距离</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跟物体的</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运动</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状态</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有关</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无关</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17" name="表格 16"/>
              <p:cNvGraphicFramePr>
                <a:graphicFrameLocks noGrp="1"/>
              </p:cNvGraphicFramePr>
              <p:nvPr>
                <p:extLst>
                  <p:ext uri="{D42A27DB-BD31-4B8C-83A1-F6EECF244321}">
                    <p14:modId xmlns:p14="http://schemas.microsoft.com/office/powerpoint/2010/main" val="4104208641"/>
                  </p:ext>
                </p:extLst>
              </p:nvPr>
            </p:nvGraphicFramePr>
            <p:xfrm>
              <a:off x="486356" y="424508"/>
              <a:ext cx="11217702" cy="5916486"/>
            </p:xfrm>
            <a:graphic>
              <a:graphicData uri="http://schemas.openxmlformats.org/drawingml/2006/table">
                <a:tbl>
                  <a:tblPr firstRow="1" firstCol="1" bandRow="1"/>
                  <a:tblGrid>
                    <a:gridCol w="640298"/>
                    <a:gridCol w="1296144"/>
                    <a:gridCol w="1656184"/>
                    <a:gridCol w="7625076"/>
                  </a:tblGrid>
                  <a:tr h="3011805">
                    <a:tc rowSpan="2">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相对论</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时空观</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与牛顿</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力学的</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局限性</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2">
                      <a:txBody>
                        <a:bodyPr/>
                        <a:lstStyle/>
                        <a:p>
                          <a:pPr algn="ctr">
                            <a:lnSpc>
                              <a:spcPct val="150000"/>
                            </a:lnSpc>
                            <a:spcAft>
                              <a:spcPts val="0"/>
                            </a:spcAft>
                            <a:tabLst>
                              <a:tab pos="2340610" algn="l"/>
                            </a:tabLst>
                          </a:pP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相对论</a:t>
                          </a:r>
                          <a:endPar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340610" algn="l"/>
                            </a:tabLst>
                          </a:pP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时空观</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7242" t="-202" r="-240" b="-100606"/>
                          </a:stretch>
                        </a:blipFill>
                      </a:tcPr>
                    </a:tc>
                  </a:tr>
                  <a:tr h="290468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7242" t="-103983" r="-240" b="-4403"/>
                          </a:stretch>
                        </a:blipFill>
                      </a:tcPr>
                    </a:tc>
                  </a:tr>
                </a:tbl>
              </a:graphicData>
            </a:graphic>
          </p:graphicFrame>
        </mc:Fallback>
      </mc:AlternateContent>
      <p:sp>
        <p:nvSpPr>
          <p:cNvPr id="2" name="矩形 1"/>
          <p:cNvSpPr/>
          <p:nvPr/>
        </p:nvSpPr>
        <p:spPr>
          <a:xfrm>
            <a:off x="7482408" y="1629594"/>
            <a:ext cx="386644"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&gt;</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675253" y="287811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有关</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6877769" y="4519325"/>
            <a:ext cx="386644"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&lt;</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5657691" y="5786894"/>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有关</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414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2072233492"/>
              </p:ext>
            </p:extLst>
          </p:nvPr>
        </p:nvGraphicFramePr>
        <p:xfrm>
          <a:off x="486356" y="227534"/>
          <a:ext cx="11217702" cy="6336224"/>
        </p:xfrm>
        <a:graphic>
          <a:graphicData uri="http://schemas.openxmlformats.org/drawingml/2006/table">
            <a:tbl>
              <a:tblPr firstRow="1" firstCol="1" bandRow="1"/>
              <a:tblGrid>
                <a:gridCol w="640298"/>
                <a:gridCol w="1296144"/>
                <a:gridCol w="1656184"/>
                <a:gridCol w="7625076"/>
              </a:tblGrid>
              <a:tr h="2016224">
                <a:tc rowSpan="3">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相对论</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时空观</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与牛顿</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力学的</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局限性</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3">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牛顿力学</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成就</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与局限性</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牛顿力学的成就：牛顿力学的</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基础</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a:t>
                      </a:r>
                      <a:endParaRPr lang="en-US" altLang="zh-CN"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建立与应用更是确立了人们对牛顿力学的尊敬</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牛顿力学的局限性：牛顿力学的</a:t>
                      </a:r>
                      <a:r>
                        <a:rPr lang="zh-CN" sz="28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适用范围</a:t>
                      </a:r>
                      <a:r>
                        <a:rPr lang="zh-CN" sz="28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en-US" altLang="zh-CN"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选填</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高速</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低速</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运动</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选</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填</a:t>
                      </a:r>
                      <a:endParaRPr lang="en-US" alt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nSpc>
                          <a:spcPct val="150000"/>
                        </a:lnSpc>
                        <a:spcAft>
                          <a:spcPts val="0"/>
                        </a:spcAft>
                        <a:tabLst>
                          <a:tab pos="2340610" algn="l"/>
                        </a:tabLst>
                      </a:pPr>
                      <a:r>
                        <a:rPr lang="en-US" sz="280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宏观</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微观</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物体</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0">
                <a:tc vMerge="1">
                  <a:txBody>
                    <a:bodyPr/>
                    <a:lstStyle/>
                    <a:p>
                      <a:pPr algn="ctr">
                        <a:lnSpc>
                          <a:spcPct val="150000"/>
                        </a:lnSpc>
                        <a:spcAft>
                          <a:spcPts val="0"/>
                        </a:spcAft>
                        <a:tabLst>
                          <a:tab pos="2340610" algn="l"/>
                        </a:tabLst>
                      </a:pP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4377" marR="4377" marT="4377" marB="437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50000"/>
                        </a:lnSpc>
                        <a:spcAft>
                          <a:spcPts val="0"/>
                        </a:spcAft>
                        <a:tabLst>
                          <a:tab pos="2340610" algn="l"/>
                        </a:tabLst>
                      </a:pP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牛顿力学</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被</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新的科学成就所否定，当物体的</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运动</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速度</a:t>
                      </a:r>
                      <a:r>
                        <a:rPr lang="zh-CN" altLang="en-US" sz="2800" u="sng"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smtClean="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，相对论物理学与牛顿力学的结论没有区别</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9902105" y="371550"/>
            <a:ext cx="162095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牛顿运动</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4242048" y="1015316"/>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定律</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5668491" y="1015430"/>
            <a:ext cx="2339102"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万有引力定律</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10665172" y="2450257"/>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低速</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9474775" y="3103548"/>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宏观</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5686926" y="4610497"/>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不会</a:t>
            </a:r>
            <a:endPar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5963178" y="5258569"/>
            <a:ext cx="2138727"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远小于光速</a:t>
            </a:r>
            <a:r>
              <a:rPr lang="en-US" altLang="zh-CN" sz="2800" i="1"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a:t>
            </a:r>
            <a:endParaRPr lang="zh-CN" altLang="en-US" sz="2800" i="1"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5788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743629530"/>
              </p:ext>
            </p:extLst>
          </p:nvPr>
        </p:nvGraphicFramePr>
        <p:xfrm>
          <a:off x="478583" y="1134120"/>
          <a:ext cx="11233248" cy="3879850"/>
        </p:xfrm>
        <a:graphic>
          <a:graphicData uri="http://schemas.openxmlformats.org/drawingml/2006/table">
            <a:tbl>
              <a:tblPr firstRow="1" firstCol="1" bandRow="1"/>
              <a:tblGrid>
                <a:gridCol w="936103"/>
                <a:gridCol w="1944216"/>
                <a:gridCol w="8352929"/>
              </a:tblGrid>
              <a:tr h="459343">
                <a:tc rowSpan="5">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思维</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3937" marR="3937"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理想化处理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3937" marR="3937"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物体在地球附近绕地球运动时，太阳的作用可以忽略</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189" marR="7189"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259">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把行星运动的椭圆轨道简化为圆轨道处理</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189" marR="7189"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343">
                <a:tc vMerge="1">
                  <a:txBody>
                    <a:bodyPr/>
                    <a:lstStyle/>
                    <a:p>
                      <a:endParaRPr lang="zh-CN" altLang="en-US"/>
                    </a:p>
                  </a:txBody>
                  <a:tcPr/>
                </a:tc>
                <a:tc rowSpan="2">
                  <a:txBody>
                    <a:bodyPr/>
                    <a:lstStyle/>
                    <a:p>
                      <a:pPr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模型建构</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3937" marR="3937"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2340610" algn="l"/>
                        </a:tabLst>
                      </a:pPr>
                      <a:r>
                        <a:rPr lang="zh-CN" sz="28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en-US" sz="2800" spc="-100" baseline="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称量</a:t>
                      </a:r>
                      <a:r>
                        <a:rPr lang="en-US" sz="2800" spc="-100" baseline="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地球的质量的方法过渡到称量中心天体质量</a:t>
                      </a:r>
                      <a:endParaRPr lang="zh-CN" sz="2800" spc="-100" baseline="0">
                        <a:effectLst/>
                        <a:latin typeface="Calibri" panose="020F0502020204030204" pitchFamily="34" charset="0"/>
                        <a:ea typeface="宋体" panose="02010600030101010101" pitchFamily="2" charset="-122"/>
                        <a:cs typeface="Times New Roman" panose="02020603050405020304" pitchFamily="18" charset="0"/>
                      </a:endParaRPr>
                    </a:p>
                  </a:txBody>
                  <a:tcPr marL="7189" marR="7189"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343">
                <a:tc vMerge="1">
                  <a:txBody>
                    <a:bodyPr/>
                    <a:lstStyle/>
                    <a:p>
                      <a:endParaRPr lang="zh-CN" altLang="en-US"/>
                    </a:p>
                  </a:txBody>
                  <a:tcPr/>
                </a:tc>
                <a:tc vMerge="1">
                  <a:txBody>
                    <a:bodyPr/>
                    <a:lstStyle/>
                    <a:p>
                      <a:endParaRPr lang="zh-CN" altLang="en-US"/>
                    </a:p>
                  </a:txBody>
                  <a:tcPr/>
                </a:tc>
                <a:tc>
                  <a:txBody>
                    <a:bodyPr/>
                    <a:lstStyle/>
                    <a:p>
                      <a:pPr marL="0" algn="ctr">
                        <a:lnSpc>
                          <a:spcPct val="150000"/>
                        </a:lnSpc>
                        <a:spcAft>
                          <a:spcPts val="0"/>
                        </a:spcAft>
                        <a:tabLst>
                          <a:tab pos="2340610" algn="l"/>
                        </a:tabLst>
                      </a:pP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由</a:t>
                      </a:r>
                      <a:r>
                        <a:rPr lang="zh-CN" sz="28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地球宇宙速度的求解过渡到其他天体宇宙速度的求解</a:t>
                      </a:r>
                      <a:endParaRPr lang="zh-CN" sz="2800" spc="-100" baseline="0">
                        <a:effectLst/>
                        <a:latin typeface="Calibri" panose="020F0502020204030204" pitchFamily="34" charset="0"/>
                        <a:ea typeface="宋体" panose="02010600030101010101" pitchFamily="2" charset="-122"/>
                        <a:cs typeface="Times New Roman" panose="02020603050405020304" pitchFamily="18" charset="0"/>
                      </a:endParaRPr>
                    </a:p>
                  </a:txBody>
                  <a:tcPr marL="7189" marR="7189"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428">
                <a:tc vMerge="1">
                  <a:txBody>
                    <a:bodyPr/>
                    <a:lstStyle/>
                    <a:p>
                      <a:endParaRPr lang="zh-CN" altLang="en-US"/>
                    </a:p>
                  </a:txBody>
                  <a:tcPr/>
                </a:tc>
                <a:tc gridSpan="2">
                  <a:txBody>
                    <a:bodyPr/>
                    <a:lstStyle/>
                    <a:p>
                      <a:pPr marL="72000">
                        <a:lnSpc>
                          <a:spcPct val="150000"/>
                        </a:lnSpc>
                        <a:spcAft>
                          <a:spcPts val="0"/>
                        </a:spcAft>
                        <a:tabLst>
                          <a:tab pos="2340610" algn="l"/>
                        </a:tabLst>
                      </a:pPr>
                      <a:r>
                        <a:rPr lang="zh-CN" sz="28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通过抽象思维，理解宇宙空间的特殊环境和宇宙探测器的工作原理；通过创新思维，发展新型的航天技术，开拓宇宙探</a:t>
                      </a:r>
                      <a:r>
                        <a:rPr lang="zh-CN" sz="2800" baseline="0">
                          <a:effectLst/>
                          <a:latin typeface="Times New Roman" panose="02020603050405020304" pitchFamily="18" charset="0"/>
                          <a:ea typeface="方正中等线简体" panose="03000509000000000000" pitchFamily="65" charset="-122"/>
                          <a:cs typeface="Times New Roman" panose="02020603050405020304" pitchFamily="18" charset="0"/>
                        </a:rPr>
                        <a:t>索的新领域</a:t>
                      </a:r>
                      <a:endParaRPr lang="zh-CN" sz="2800" baseline="0">
                        <a:effectLst/>
                        <a:latin typeface="Calibri" panose="020F0502020204030204" pitchFamily="34" charset="0"/>
                        <a:ea typeface="宋体" panose="02010600030101010101" pitchFamily="2" charset="-122"/>
                        <a:cs typeface="Times New Roman" panose="02020603050405020304" pitchFamily="18" charset="0"/>
                      </a:endParaRPr>
                    </a:p>
                  </a:txBody>
                  <a:tcPr marL="7189" marR="7189" marT="3937" marB="39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05721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312033668"/>
              </p:ext>
            </p:extLst>
          </p:nvPr>
        </p:nvGraphicFramePr>
        <p:xfrm>
          <a:off x="486355" y="936248"/>
          <a:ext cx="11217702" cy="4509770"/>
        </p:xfrm>
        <a:graphic>
          <a:graphicData uri="http://schemas.openxmlformats.org/drawingml/2006/table">
            <a:tbl>
              <a:tblPr firstRow="1" firstCol="1" bandRow="1"/>
              <a:tblGrid>
                <a:gridCol w="1288371"/>
                <a:gridCol w="9929331"/>
              </a:tblGrid>
              <a:tr h="841079">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探究</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通过学习开普勒定律的得出过程，深刻认识、理解行星运动规律，明确科学探究的根源是绕过曲折过程认识事物的本质</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通过牛顿建立万有引力定律的过程，了解科学探究的基本过程和方法，如提出问题、假设和实验设计、数据采集和分析、结论验证和修正等</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知道应用万有引力与航天技术解决实际问题的实践探究，如</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发现未知天体</a:t>
                      </a:r>
                      <a:r>
                        <a:rPr lang="en-US" sz="28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、环境监测、地质勘探等</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392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178754367"/>
              </p:ext>
            </p:extLst>
          </p:nvPr>
        </p:nvGraphicFramePr>
        <p:xfrm>
          <a:off x="486355" y="981522"/>
          <a:ext cx="11217702" cy="3869690"/>
        </p:xfrm>
        <a:graphic>
          <a:graphicData uri="http://schemas.openxmlformats.org/drawingml/2006/table">
            <a:tbl>
              <a:tblPr firstRow="1" firstCol="1" bandRow="1"/>
              <a:tblGrid>
                <a:gridCol w="1288371"/>
                <a:gridCol w="9929331"/>
              </a:tblGrid>
              <a:tr h="841079">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态度</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与责任</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体会科学家实事求是、尊重客观事实、不迷信权威、勇于探索的科学态度和科学精神，注重诚信和良好学习习惯的养成</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了解科学与社会的互动关系，认识到科学的重要性，要遵守学术道德和科学规范，加强环保意识和社会责任感</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能正确评价牛顿力学。知道人类对自然界的探索是不断深入的，科学结论的普适性总是相对的</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17676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740</Words>
  <Application>Microsoft Office PowerPoint</Application>
  <PresentationFormat>自定义</PresentationFormat>
  <Paragraphs>190</Paragraphs>
  <Slides>24</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DOUYU Font</vt:lpstr>
      <vt:lpstr>方正楷体_GBK</vt:lpstr>
      <vt:lpstr>方正中等线简体</vt:lpstr>
      <vt:lpstr>黑体</vt:lpstr>
      <vt:lpstr>华文黑体</vt:lpstr>
      <vt:lpstr>华文细黑</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6566</cp:revision>
  <dcterms:created xsi:type="dcterms:W3CDTF">2014-11-27T01:03:00Z</dcterms:created>
  <dcterms:modified xsi:type="dcterms:W3CDTF">2024-09-10T07:05:05Z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